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8"/>
  </p:notesMasterIdLst>
  <p:handoutMasterIdLst>
    <p:handoutMasterId r:id="rId19"/>
  </p:handoutMasterIdLst>
  <p:sldIdLst>
    <p:sldId id="263" r:id="rId2"/>
    <p:sldId id="500" r:id="rId3"/>
    <p:sldId id="493" r:id="rId4"/>
    <p:sldId id="494" r:id="rId5"/>
    <p:sldId id="495" r:id="rId6"/>
    <p:sldId id="496" r:id="rId7"/>
    <p:sldId id="501" r:id="rId8"/>
    <p:sldId id="502" r:id="rId9"/>
    <p:sldId id="503" r:id="rId10"/>
    <p:sldId id="497" r:id="rId11"/>
    <p:sldId id="504" r:id="rId12"/>
    <p:sldId id="509" r:id="rId13"/>
    <p:sldId id="505" r:id="rId14"/>
    <p:sldId id="506" r:id="rId15"/>
    <p:sldId id="507" r:id="rId16"/>
    <p:sldId id="508" r:id="rId1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40" autoAdjust="0"/>
  </p:normalViewPr>
  <p:slideViewPr>
    <p:cSldViewPr>
      <p:cViewPr varScale="1">
        <p:scale>
          <a:sx n="54" d="100"/>
          <a:sy n="54" d="100"/>
        </p:scale>
        <p:origin x="1568" y="84"/>
      </p:cViewPr>
      <p:guideLst>
        <p:guide orient="horz" pos="2160"/>
        <p:guide pos="2880"/>
      </p:guideLst>
    </p:cSldViewPr>
  </p:slideViewPr>
  <p:notesTextViewPr>
    <p:cViewPr>
      <p:scale>
        <a:sx n="3" d="2"/>
        <a:sy n="3" d="2"/>
      </p:scale>
      <p:origin x="0" y="0"/>
    </p:cViewPr>
  </p:notesTextViewPr>
  <p:notesViewPr>
    <p:cSldViewPr>
      <p:cViewPr varScale="1">
        <p:scale>
          <a:sx n="80" d="100"/>
          <a:sy n="80" d="100"/>
        </p:scale>
        <p:origin x="-282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DOELAP Assessor Training</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10/06/15</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4B0A05F-054B-4F29-8A55-A79B31025504}" type="slidenum">
              <a:rPr lang="en-US" smtClean="0"/>
              <a:t>‹#›</a:t>
            </a:fld>
            <a:endParaRPr lang="en-US" dirty="0"/>
          </a:p>
        </p:txBody>
      </p:sp>
    </p:spTree>
    <p:extLst>
      <p:ext uri="{BB962C8B-B14F-4D97-AF65-F5344CB8AC3E}">
        <p14:creationId xmlns:p14="http://schemas.microsoft.com/office/powerpoint/2010/main" val="672222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dirty="0"/>
            </a:lvl1pPr>
          </a:lstStyle>
          <a:p>
            <a:pPr>
              <a:defRPr/>
            </a:pPr>
            <a:endParaRPr lang="en-US" dirty="0"/>
          </a:p>
        </p:txBody>
      </p:sp>
      <p:sp>
        <p:nvSpPr>
          <p:cNvPr id="10243"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dirty="0"/>
            </a:lvl1pPr>
          </a:lstStyle>
          <a:p>
            <a:pPr>
              <a:defRPr/>
            </a:pPr>
            <a:endParaRPr lang="en-US" dirty="0"/>
          </a:p>
        </p:txBody>
      </p:sp>
      <p:sp>
        <p:nvSpPr>
          <p:cNvPr id="583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dirty="0"/>
            </a:lvl1pPr>
          </a:lstStyle>
          <a:p>
            <a:pPr>
              <a:defRPr/>
            </a:pPr>
            <a:endParaRPr lang="en-US" dirty="0"/>
          </a:p>
        </p:txBody>
      </p:sp>
      <p:sp>
        <p:nvSpPr>
          <p:cNvPr id="10247"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6C383268-9C9E-4113-AB56-2CBCB12ED72A}" type="slidenum">
              <a:rPr lang="en-US"/>
              <a:pPr>
                <a:defRPr/>
              </a:pPr>
              <a:t>‹#›</a:t>
            </a:fld>
            <a:endParaRPr lang="en-US" dirty="0"/>
          </a:p>
        </p:txBody>
      </p:sp>
    </p:spTree>
    <p:extLst>
      <p:ext uri="{BB962C8B-B14F-4D97-AF65-F5344CB8AC3E}">
        <p14:creationId xmlns:p14="http://schemas.microsoft.com/office/powerpoint/2010/main" val="7466761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2430352-E1E7-4DAA-BDD7-9678F9AC77A6}" type="slidenum">
              <a:rPr lang="en-US" smtClean="0"/>
              <a:pPr/>
              <a:t>1</a:t>
            </a:fld>
            <a:endParaRPr lang="en-US" dirty="0"/>
          </a:p>
        </p:txBody>
      </p:sp>
      <p:sp>
        <p:nvSpPr>
          <p:cNvPr id="59395" name="Rectangle 2"/>
          <p:cNvSpPr>
            <a:spLocks noGrp="1" noRot="1" noChangeAspect="1" noChangeArrowheads="1" noTextEdit="1"/>
          </p:cNvSpPr>
          <p:nvPr>
            <p:ph type="sldImg"/>
          </p:nvPr>
        </p:nvSpPr>
        <p:spPr>
          <a:xfrm>
            <a:off x="1184275" y="698500"/>
            <a:ext cx="4646613" cy="3484563"/>
          </a:xfrm>
          <a:ln/>
        </p:spPr>
      </p:sp>
      <p:sp>
        <p:nvSpPr>
          <p:cNvPr id="59396" name="Rectangle 3"/>
          <p:cNvSpPr>
            <a:spLocks noGrp="1" noChangeArrowheads="1"/>
          </p:cNvSpPr>
          <p:nvPr>
            <p:ph type="body" idx="1"/>
          </p:nvPr>
        </p:nvSpPr>
        <p:spPr>
          <a:xfrm>
            <a:off x="934720" y="4414177"/>
            <a:ext cx="5140960" cy="4183380"/>
          </a:xfrm>
          <a:noFill/>
          <a:ln/>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 observation, 2 – concern, 3 – observation, 4 – concern </a:t>
            </a:r>
          </a:p>
        </p:txBody>
      </p:sp>
      <p:sp>
        <p:nvSpPr>
          <p:cNvPr id="4" name="Slide Number Placeholder 3"/>
          <p:cNvSpPr>
            <a:spLocks noGrp="1"/>
          </p:cNvSpPr>
          <p:nvPr>
            <p:ph type="sldNum" sz="quarter" idx="5"/>
          </p:nvPr>
        </p:nvSpPr>
        <p:spPr/>
        <p:txBody>
          <a:bodyPr/>
          <a:lstStyle/>
          <a:p>
            <a:pPr>
              <a:defRPr/>
            </a:pPr>
            <a:fld id="{6C383268-9C9E-4113-AB56-2CBCB12ED72A}" type="slidenum">
              <a:rPr lang="en-US" smtClean="0"/>
              <a:pPr>
                <a:defRPr/>
              </a:pPr>
              <a:t>2</a:t>
            </a:fld>
            <a:endParaRPr lang="en-US" dirty="0"/>
          </a:p>
        </p:txBody>
      </p:sp>
    </p:spTree>
    <p:extLst>
      <p:ext uri="{BB962C8B-B14F-4D97-AF65-F5344CB8AC3E}">
        <p14:creationId xmlns:p14="http://schemas.microsoft.com/office/powerpoint/2010/main" val="557831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point is, a continuity or backup plan has always been a requirement. DOELAP just was not digging deep into the possibility of the plan actually working.</a:t>
            </a:r>
          </a:p>
        </p:txBody>
      </p:sp>
      <p:sp>
        <p:nvSpPr>
          <p:cNvPr id="4" name="Slide Number Placeholder 3"/>
          <p:cNvSpPr>
            <a:spLocks noGrp="1"/>
          </p:cNvSpPr>
          <p:nvPr>
            <p:ph type="sldNum" sz="quarter" idx="5"/>
          </p:nvPr>
        </p:nvSpPr>
        <p:spPr/>
        <p:txBody>
          <a:bodyPr/>
          <a:lstStyle/>
          <a:p>
            <a:pPr>
              <a:defRPr/>
            </a:pPr>
            <a:fld id="{6C383268-9C9E-4113-AB56-2CBCB12ED72A}" type="slidenum">
              <a:rPr lang="en-US" smtClean="0"/>
              <a:pPr>
                <a:defRPr/>
              </a:pPr>
              <a:t>4</a:t>
            </a:fld>
            <a:endParaRPr lang="en-US" dirty="0"/>
          </a:p>
        </p:txBody>
      </p:sp>
    </p:spTree>
    <p:extLst>
      <p:ext uri="{BB962C8B-B14F-4D97-AF65-F5344CB8AC3E}">
        <p14:creationId xmlns:p14="http://schemas.microsoft.com/office/powerpoint/2010/main" val="3592501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cstate="print"/>
          <a:srcRect/>
          <a:stretch>
            <a:fillRect/>
          </a:stretch>
        </p:blipFill>
        <p:spPr bwMode="auto">
          <a:xfrm>
            <a:off x="209550" y="152400"/>
            <a:ext cx="8723313" cy="1371600"/>
          </a:xfrm>
          <a:prstGeom prst="rect">
            <a:avLst/>
          </a:prstGeom>
          <a:noFill/>
          <a:ln w="9525">
            <a:noFill/>
            <a:miter lim="800000"/>
            <a:headEnd/>
            <a:tailEnd/>
          </a:ln>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6147" name="Rectangle 3"/>
          <p:cNvSpPr>
            <a:spLocks noGrp="1" noChangeArrowheads="1"/>
          </p:cNvSpPr>
          <p:nvPr>
            <p:ph type="ctrTitle"/>
          </p:nvPr>
        </p:nvSpPr>
        <p:spPr>
          <a:xfrm>
            <a:off x="685800" y="2130425"/>
            <a:ext cx="7772400" cy="1470025"/>
          </a:xfrm>
        </p:spPr>
        <p:txBody>
          <a:bodyPr/>
          <a:lstStyle>
            <a:lvl1pPr algn="ctr">
              <a:defRPr sz="2800" b="1"/>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spcAft>
                <a:spcPct val="0"/>
              </a:spcAft>
              <a:buFont typeface="Wingdings" pitchFamily="2" charset="2"/>
              <a:buNone/>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2400"/>
            <a:ext cx="6019800"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ahoma" panose="020B0604030504040204" pitchFamily="34" charset="0"/>
                <a:ea typeface="Tahoma" panose="020B0604030504040204" pitchFamily="34" charset="0"/>
                <a:cs typeface="Tahoma" panose="020B0604030504040204" pitchFamily="34" charset="0"/>
              </a:defRPr>
            </a:lvl1pPr>
            <a:lvl2pPr>
              <a:defRPr>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dirty="0"/>
          </a:p>
        </p:txBody>
      </p:sp>
      <p:sp>
        <p:nvSpPr>
          <p:cNvPr id="5"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pPr>
              <a:defRPr/>
            </a:pPr>
            <a:endParaRPr lang="en-US" dirty="0"/>
          </a:p>
        </p:txBody>
      </p:sp>
      <p:sp>
        <p:nvSpPr>
          <p:cNvPr id="8"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pPr>
              <a:defRPr/>
            </a:pPr>
            <a:endParaRPr lang="en-US" dirty="0"/>
          </a:p>
        </p:txBody>
      </p:sp>
      <p:sp>
        <p:nvSpPr>
          <p:cNvPr id="4"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dirty="0"/>
          </a:p>
        </p:txBody>
      </p:sp>
      <p:sp>
        <p:nvSpPr>
          <p:cNvPr id="3"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dirty="0"/>
          </a:p>
        </p:txBody>
      </p:sp>
      <p:sp>
        <p:nvSpPr>
          <p:cNvPr id="6" name="Rectangle 8"/>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13" cstate="print"/>
          <a:srcRect/>
          <a:stretch>
            <a:fillRect/>
          </a:stretch>
        </p:blipFill>
        <p:spPr bwMode="auto">
          <a:xfrm>
            <a:off x="76200" y="87313"/>
            <a:ext cx="2743200" cy="1512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2895600" y="152400"/>
            <a:ext cx="57912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457200" y="1676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25" name="Line 5"/>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5126" name="Line 6"/>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5127" name="Rectangle 7"/>
          <p:cNvSpPr>
            <a:spLocks noGrp="1" noChangeArrowheads="1"/>
          </p:cNvSpPr>
          <p:nvPr>
            <p:ph type="dt" sz="half" idx="2"/>
          </p:nvPr>
        </p:nvSpPr>
        <p:spPr bwMode="auto">
          <a:xfrm>
            <a:off x="457200" y="66103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dirty="0"/>
            </a:lvl1pPr>
          </a:lstStyle>
          <a:p>
            <a:pPr>
              <a:defRPr/>
            </a:pPr>
            <a:endParaRPr lang="en-US" dirty="0"/>
          </a:p>
        </p:txBody>
      </p:sp>
      <p:sp>
        <p:nvSpPr>
          <p:cNvPr id="5128" name="Rectangle 8"/>
          <p:cNvSpPr>
            <a:spLocks noGrp="1" noChangeArrowheads="1"/>
          </p:cNvSpPr>
          <p:nvPr>
            <p:ph type="ftr" sz="quarter" idx="3"/>
          </p:nvPr>
        </p:nvSpPr>
        <p:spPr bwMode="auto">
          <a:xfrm>
            <a:off x="3124200" y="661035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dirty="0">
                <a:solidFill>
                  <a:srgbClr val="000000"/>
                </a:solidFill>
              </a:defRPr>
            </a:lvl1pPr>
          </a:lstStyle>
          <a:p>
            <a:pPr>
              <a:defRPr/>
            </a:pPr>
            <a:endParaRPr lang="en-US" dirty="0"/>
          </a:p>
        </p:txBody>
      </p:sp>
      <p:sp>
        <p:nvSpPr>
          <p:cNvPr id="5129" name="Text Box 9"/>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E92BCF93-55B0-444A-B562-9422C5A5DEAE}" type="slidenum">
              <a:rPr lang="en-US" sz="900"/>
              <a:pPr algn="r">
                <a:spcBef>
                  <a:spcPct val="50000"/>
                </a:spcBef>
                <a:defRPr/>
              </a:pPr>
              <a:t>‹#›</a:t>
            </a:fld>
            <a:endParaRPr lang="en-US" sz="900" dirty="0"/>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fontAlgn="base">
        <a:spcBef>
          <a:spcPct val="0"/>
        </a:spcBef>
        <a:spcAft>
          <a:spcPct val="0"/>
        </a:spcAft>
        <a:defRPr sz="2400">
          <a:solidFill>
            <a:srgbClr val="1B5527"/>
          </a:solidFill>
          <a:latin typeface="Tahoma" panose="020B0604030504040204" pitchFamily="34" charset="0"/>
          <a:ea typeface="Tahoma" panose="020B0604030504040204" pitchFamily="34" charset="0"/>
          <a:cs typeface="Tahoma" panose="020B0604030504040204" pitchFamily="34" charset="0"/>
        </a:defRPr>
      </a:lvl1pPr>
      <a:lvl2pPr algn="l" rtl="0" fontAlgn="base">
        <a:spcBef>
          <a:spcPct val="0"/>
        </a:spcBef>
        <a:spcAft>
          <a:spcPct val="0"/>
        </a:spcAft>
        <a:defRPr sz="2400">
          <a:solidFill>
            <a:srgbClr val="1B5527"/>
          </a:solidFill>
          <a:latin typeface="Arial Black" pitchFamily="34" charset="0"/>
        </a:defRPr>
      </a:lvl2pPr>
      <a:lvl3pPr algn="l" rtl="0" fontAlgn="base">
        <a:spcBef>
          <a:spcPct val="0"/>
        </a:spcBef>
        <a:spcAft>
          <a:spcPct val="0"/>
        </a:spcAft>
        <a:defRPr sz="2400">
          <a:solidFill>
            <a:srgbClr val="1B5527"/>
          </a:solidFill>
          <a:latin typeface="Arial Black" pitchFamily="34" charset="0"/>
        </a:defRPr>
      </a:lvl3pPr>
      <a:lvl4pPr algn="l" rtl="0" fontAlgn="base">
        <a:spcBef>
          <a:spcPct val="0"/>
        </a:spcBef>
        <a:spcAft>
          <a:spcPct val="0"/>
        </a:spcAft>
        <a:defRPr sz="2400">
          <a:solidFill>
            <a:srgbClr val="1B5527"/>
          </a:solidFill>
          <a:latin typeface="Arial Black" pitchFamily="34" charset="0"/>
        </a:defRPr>
      </a:lvl4pPr>
      <a:lvl5pPr algn="l" rtl="0" fontAlgn="base">
        <a:spcBef>
          <a:spcPct val="0"/>
        </a:spcBef>
        <a:spcAft>
          <a:spcPct val="0"/>
        </a:spcAft>
        <a:defRPr sz="2400">
          <a:solidFill>
            <a:srgbClr val="1B5527"/>
          </a:solidFill>
          <a:latin typeface="Arial Black" pitchFamily="34" charset="0"/>
        </a:defRPr>
      </a:lvl5pPr>
      <a:lvl6pPr marL="457200" algn="l" rtl="0" eaLnBrk="1" fontAlgn="base" hangingPunct="1">
        <a:spcBef>
          <a:spcPct val="0"/>
        </a:spcBef>
        <a:spcAft>
          <a:spcPct val="0"/>
        </a:spcAft>
        <a:defRPr sz="2400">
          <a:solidFill>
            <a:srgbClr val="1B5527"/>
          </a:solidFill>
          <a:latin typeface="Arial Black" pitchFamily="34" charset="0"/>
        </a:defRPr>
      </a:lvl6pPr>
      <a:lvl7pPr marL="914400" algn="l" rtl="0" eaLnBrk="1" fontAlgn="base" hangingPunct="1">
        <a:spcBef>
          <a:spcPct val="0"/>
        </a:spcBef>
        <a:spcAft>
          <a:spcPct val="0"/>
        </a:spcAft>
        <a:defRPr sz="2400">
          <a:solidFill>
            <a:srgbClr val="1B5527"/>
          </a:solidFill>
          <a:latin typeface="Arial Black" pitchFamily="34" charset="0"/>
        </a:defRPr>
      </a:lvl7pPr>
      <a:lvl8pPr marL="1371600" algn="l" rtl="0" eaLnBrk="1" fontAlgn="base" hangingPunct="1">
        <a:spcBef>
          <a:spcPct val="0"/>
        </a:spcBef>
        <a:spcAft>
          <a:spcPct val="0"/>
        </a:spcAft>
        <a:defRPr sz="2400">
          <a:solidFill>
            <a:srgbClr val="1B5527"/>
          </a:solidFill>
          <a:latin typeface="Arial Black" pitchFamily="34" charset="0"/>
        </a:defRPr>
      </a:lvl8pPr>
      <a:lvl9pPr marL="1828800" algn="l" rtl="0" eaLnBrk="1" fontAlgn="base" hangingPunct="1">
        <a:spcBef>
          <a:spcPct val="0"/>
        </a:spcBef>
        <a:spcAft>
          <a:spcPct val="0"/>
        </a:spcAft>
        <a:defRPr sz="2400">
          <a:solidFill>
            <a:srgbClr val="1B5527"/>
          </a:solidFill>
          <a:latin typeface="Arial Black" pitchFamily="34" charset="0"/>
        </a:defRPr>
      </a:lvl9pPr>
    </p:titleStyle>
    <p:bodyStyle>
      <a:lvl1pPr marL="231775" indent="-231775" algn="l" rtl="0" fontAlgn="base">
        <a:spcBef>
          <a:spcPct val="0"/>
        </a:spcBef>
        <a:spcAft>
          <a:spcPct val="50000"/>
        </a:spcAft>
        <a:buClr>
          <a:srgbClr val="1B5527"/>
        </a:buClr>
        <a:buFont typeface="Wingdings" pitchFamily="2" charset="2"/>
        <a:buChar char="n"/>
        <a:defRPr sz="20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571500" indent="-225425" algn="l" rtl="0" fontAlgn="base">
        <a:spcBef>
          <a:spcPct val="0"/>
        </a:spcBef>
        <a:spcAft>
          <a:spcPct val="50000"/>
        </a:spcAft>
        <a:buClr>
          <a:srgbClr val="1B5527"/>
        </a:buClr>
        <a:buSzPct val="110000"/>
        <a:buFont typeface="Symbol" pitchFamily="18" charset="2"/>
        <a:buChar char="·"/>
        <a:defRPr>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914400" indent="-228600" algn="l" rtl="0" fontAlgn="base">
        <a:spcBef>
          <a:spcPct val="0"/>
        </a:spcBef>
        <a:spcAft>
          <a:spcPct val="50000"/>
        </a:spcAft>
        <a:buClr>
          <a:srgbClr val="1B5527"/>
        </a:buClr>
        <a:buSzPct val="110000"/>
        <a:buFont typeface="Arial" charset="0"/>
        <a:buChar char="–"/>
        <a:defRPr sz="16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257300" indent="-228600" algn="l" rtl="0" fontAlgn="base">
        <a:spcBef>
          <a:spcPct val="0"/>
        </a:spcBef>
        <a:spcAft>
          <a:spcPct val="50000"/>
        </a:spcAft>
        <a:buClr>
          <a:srgbClr val="1B5527"/>
        </a:buClr>
        <a:buChar char="•"/>
        <a:defRPr sz="1400">
          <a:solidFill>
            <a:schemeClr val="tx1"/>
          </a:solidFill>
          <a:latin typeface="Arial" charset="0"/>
        </a:defRPr>
      </a:lvl4pPr>
      <a:lvl5pPr marL="1600200" indent="-228600" algn="l" rtl="0" fontAlgn="base">
        <a:spcBef>
          <a:spcPct val="0"/>
        </a:spcBef>
        <a:spcAft>
          <a:spcPct val="50000"/>
        </a:spcAft>
        <a:buClr>
          <a:srgbClr val="1B5527"/>
        </a:buClr>
        <a:buChar char="»"/>
        <a:defRPr sz="1200">
          <a:solidFill>
            <a:schemeClr val="tx1"/>
          </a:solidFill>
          <a:latin typeface="Arial" charset="0"/>
        </a:defRPr>
      </a:lvl5pPr>
      <a:lvl6pPr marL="2057400" indent="-228600" algn="l" rtl="0" eaLnBrk="1" fontAlgn="base" hangingPunct="1">
        <a:spcBef>
          <a:spcPct val="0"/>
        </a:spcBef>
        <a:spcAft>
          <a:spcPct val="50000"/>
        </a:spcAft>
        <a:buClr>
          <a:srgbClr val="1B5527"/>
        </a:buClr>
        <a:buChar char="»"/>
        <a:defRPr sz="1200">
          <a:solidFill>
            <a:schemeClr val="tx1"/>
          </a:solidFill>
          <a:latin typeface="Arial" charset="0"/>
        </a:defRPr>
      </a:lvl6pPr>
      <a:lvl7pPr marL="2514600" indent="-228600" algn="l" rtl="0" eaLnBrk="1" fontAlgn="base" hangingPunct="1">
        <a:spcBef>
          <a:spcPct val="0"/>
        </a:spcBef>
        <a:spcAft>
          <a:spcPct val="50000"/>
        </a:spcAft>
        <a:buClr>
          <a:srgbClr val="1B5527"/>
        </a:buClr>
        <a:buChar char="»"/>
        <a:defRPr sz="1200">
          <a:solidFill>
            <a:schemeClr val="tx1"/>
          </a:solidFill>
          <a:latin typeface="Arial" charset="0"/>
        </a:defRPr>
      </a:lvl7pPr>
      <a:lvl8pPr marL="2971800" indent="-228600" algn="l" rtl="0" eaLnBrk="1" fontAlgn="base" hangingPunct="1">
        <a:spcBef>
          <a:spcPct val="0"/>
        </a:spcBef>
        <a:spcAft>
          <a:spcPct val="50000"/>
        </a:spcAft>
        <a:buClr>
          <a:srgbClr val="1B5527"/>
        </a:buClr>
        <a:buChar char="»"/>
        <a:defRPr sz="1200">
          <a:solidFill>
            <a:schemeClr val="tx1"/>
          </a:solidFill>
          <a:latin typeface="Arial" charset="0"/>
        </a:defRPr>
      </a:lvl8pPr>
      <a:lvl9pPr marL="3429000" indent="-228600" algn="l" rtl="0" eaLnBrk="1" fontAlgn="base" hangingPunct="1">
        <a:spcBef>
          <a:spcPct val="0"/>
        </a:spcBef>
        <a:spcAft>
          <a:spcPct val="50000"/>
        </a:spcAft>
        <a:buClr>
          <a:srgbClr val="1B5527"/>
        </a:buClr>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1828800"/>
            <a:ext cx="7391400" cy="2209800"/>
          </a:xfrm>
        </p:spPr>
        <p:txBody>
          <a:bodyPr/>
          <a:lstStyle/>
          <a:p>
            <a:r>
              <a:rPr lang="en-US" sz="3200" dirty="0"/>
              <a:t> </a:t>
            </a:r>
            <a:r>
              <a:rPr lang="en-US" sz="3600" b="0" dirty="0">
                <a:latin typeface="Tahoma" panose="020B0604030504040204" pitchFamily="34" charset="0"/>
                <a:ea typeface="Tahoma" panose="020B0604030504040204" pitchFamily="34" charset="0"/>
                <a:cs typeface="Tahoma" panose="020B0604030504040204" pitchFamily="34" charset="0"/>
              </a:rPr>
              <a:t>Dosimetry DOELAP Assessor Training</a:t>
            </a:r>
            <a:br>
              <a:rPr lang="en-US" sz="3200" b="0" dirty="0">
                <a:latin typeface="Tahoma" panose="020B0604030504040204" pitchFamily="34" charset="0"/>
                <a:ea typeface="Tahoma" panose="020B0604030504040204" pitchFamily="34" charset="0"/>
                <a:cs typeface="Tahoma" panose="020B0604030504040204" pitchFamily="34" charset="0"/>
              </a:rPr>
            </a:br>
            <a:br>
              <a:rPr lang="en-US" sz="4000" b="0" dirty="0">
                <a:latin typeface="Tahoma" panose="020B0604030504040204" pitchFamily="34" charset="0"/>
                <a:ea typeface="Tahoma" panose="020B0604030504040204" pitchFamily="34" charset="0"/>
                <a:cs typeface="Tahoma" panose="020B0604030504040204" pitchFamily="34" charset="0"/>
              </a:rPr>
            </a:br>
            <a:r>
              <a:rPr lang="en-US" sz="3200" b="0" dirty="0">
                <a:latin typeface="Tahoma" panose="020B0604030504040204" pitchFamily="34" charset="0"/>
                <a:ea typeface="Tahoma" panose="020B0604030504040204" pitchFamily="34" charset="0"/>
                <a:cs typeface="Tahoma" panose="020B0604030504040204" pitchFamily="34" charset="0"/>
              </a:rPr>
              <a:t>Review of Findings</a:t>
            </a:r>
          </a:p>
        </p:txBody>
      </p:sp>
      <p:sp>
        <p:nvSpPr>
          <p:cNvPr id="3075" name="Rectangle 3"/>
          <p:cNvSpPr>
            <a:spLocks noGrp="1" noChangeArrowheads="1"/>
          </p:cNvSpPr>
          <p:nvPr>
            <p:ph type="subTitle" idx="1"/>
          </p:nvPr>
        </p:nvSpPr>
        <p:spPr/>
        <p:txBody>
          <a:bodyPr/>
          <a:lstStyle/>
          <a:p>
            <a:pPr>
              <a:lnSpc>
                <a:spcPct val="90000"/>
              </a:lnSpc>
            </a:pPr>
            <a:endParaRPr lang="en-US" dirty="0">
              <a:latin typeface="Tahoma" pitchFamily="34" charset="0"/>
              <a:cs typeface="Tahoma" pitchFamily="34" charset="0"/>
            </a:endParaRPr>
          </a:p>
          <a:p>
            <a:pPr>
              <a:lnSpc>
                <a:spcPct val="90000"/>
              </a:lnSpc>
            </a:pPr>
            <a:r>
              <a:rPr lang="en-US" dirty="0">
                <a:latin typeface="Tahoma" pitchFamily="34" charset="0"/>
                <a:cs typeface="Tahoma" pitchFamily="34" charset="0"/>
              </a:rPr>
              <a:t>Idaho Falls, ID</a:t>
            </a:r>
          </a:p>
          <a:p>
            <a:pPr>
              <a:lnSpc>
                <a:spcPct val="90000"/>
              </a:lnSpc>
            </a:pPr>
            <a:r>
              <a:rPr lang="en-US" dirty="0">
                <a:latin typeface="Tahoma" pitchFamily="34" charset="0"/>
                <a:cs typeface="Tahoma" pitchFamily="34" charset="0"/>
              </a:rPr>
              <a:t>September 2024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8B7FD-F51E-FD55-E41A-7FE36913CD21}"/>
              </a:ext>
            </a:extLst>
          </p:cNvPr>
          <p:cNvSpPr>
            <a:spLocks noGrp="1"/>
          </p:cNvSpPr>
          <p:nvPr>
            <p:ph type="title"/>
          </p:nvPr>
        </p:nvSpPr>
        <p:spPr/>
        <p:txBody>
          <a:bodyPr/>
          <a:lstStyle/>
          <a:p>
            <a:r>
              <a:rPr lang="en-US" dirty="0"/>
              <a:t>Continuity – in the meantime…</a:t>
            </a:r>
          </a:p>
        </p:txBody>
      </p:sp>
      <p:sp>
        <p:nvSpPr>
          <p:cNvPr id="3" name="Content Placeholder 2">
            <a:extLst>
              <a:ext uri="{FF2B5EF4-FFF2-40B4-BE49-F238E27FC236}">
                <a16:creationId xmlns:a16="http://schemas.microsoft.com/office/drawing/2014/main" id="{FA6B831D-9D84-B287-4491-8C25BD8E8190}"/>
              </a:ext>
            </a:extLst>
          </p:cNvPr>
          <p:cNvSpPr>
            <a:spLocks noGrp="1"/>
          </p:cNvSpPr>
          <p:nvPr>
            <p:ph idx="1"/>
          </p:nvPr>
        </p:nvSpPr>
        <p:spPr/>
        <p:txBody>
          <a:bodyPr/>
          <a:lstStyle/>
          <a:p>
            <a:r>
              <a:rPr lang="en-US" dirty="0"/>
              <a:t>How to meet requirements</a:t>
            </a:r>
          </a:p>
          <a:p>
            <a:pPr lvl="1"/>
            <a:r>
              <a:rPr lang="en-US" dirty="0"/>
              <a:t>MOAs</a:t>
            </a:r>
          </a:p>
          <a:p>
            <a:pPr lvl="1"/>
            <a:r>
              <a:rPr lang="en-US" dirty="0"/>
              <a:t>On site backup</a:t>
            </a:r>
          </a:p>
          <a:p>
            <a:pPr lvl="1"/>
            <a:r>
              <a:rPr lang="en-US" dirty="0"/>
              <a:t>Alternative methods, emergency plans</a:t>
            </a:r>
          </a:p>
          <a:p>
            <a:pPr lvl="1"/>
            <a:r>
              <a:rPr lang="en-US" dirty="0"/>
              <a:t>Personnel cross training, corporate reach back, etc.</a:t>
            </a:r>
          </a:p>
          <a:p>
            <a:r>
              <a:rPr lang="en-US" dirty="0"/>
              <a:t>Concern</a:t>
            </a:r>
          </a:p>
          <a:p>
            <a:pPr lvl="1"/>
            <a:r>
              <a:rPr lang="en-US" dirty="0"/>
              <a:t>No plan, agreement not renewed within accreditation period (if utilizing backup agreement), spare parts or maintenance capability not in place. </a:t>
            </a:r>
          </a:p>
          <a:p>
            <a:r>
              <a:rPr lang="en-US" dirty="0"/>
              <a:t>Observation	</a:t>
            </a:r>
          </a:p>
          <a:p>
            <a:pPr lvl="1"/>
            <a:r>
              <a:rPr lang="en-US" dirty="0"/>
              <a:t>Plan or agreement in place</a:t>
            </a:r>
            <a:r>
              <a:rPr lang="en-US"/>
              <a:t>, not </a:t>
            </a:r>
            <a:r>
              <a:rPr lang="en-US" dirty="0"/>
              <a:t>comprehensive, plans may lack detail</a:t>
            </a:r>
          </a:p>
          <a:p>
            <a:endParaRPr lang="en-US" dirty="0"/>
          </a:p>
        </p:txBody>
      </p:sp>
    </p:spTree>
    <p:extLst>
      <p:ext uri="{BB962C8B-B14F-4D97-AF65-F5344CB8AC3E}">
        <p14:creationId xmlns:p14="http://schemas.microsoft.com/office/powerpoint/2010/main" val="20245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person holding a yellow tool&#10;&#10;Description automatically generated">
            <a:extLst>
              <a:ext uri="{FF2B5EF4-FFF2-40B4-BE49-F238E27FC236}">
                <a16:creationId xmlns:a16="http://schemas.microsoft.com/office/drawing/2014/main" id="{21BD4ECB-381B-5727-F852-C1427F0FE67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0651" y="37852"/>
            <a:ext cx="3822697" cy="6820148"/>
          </a:xfrm>
        </p:spPr>
      </p:pic>
    </p:spTree>
    <p:extLst>
      <p:ext uri="{BB962C8B-B14F-4D97-AF65-F5344CB8AC3E}">
        <p14:creationId xmlns:p14="http://schemas.microsoft.com/office/powerpoint/2010/main" val="3187480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579BA-D2FD-4678-E9FC-E3D779F6C721}"/>
              </a:ext>
            </a:extLst>
          </p:cNvPr>
          <p:cNvSpPr>
            <a:spLocks noGrp="1"/>
          </p:cNvSpPr>
          <p:nvPr>
            <p:ph type="title"/>
          </p:nvPr>
        </p:nvSpPr>
        <p:spPr/>
        <p:txBody>
          <a:bodyPr/>
          <a:lstStyle/>
          <a:p>
            <a:r>
              <a:rPr lang="en-US" dirty="0"/>
              <a:t>4.6(d) Blind </a:t>
            </a:r>
            <a:r>
              <a:rPr lang="en-US"/>
              <a:t>Testing Findings</a:t>
            </a:r>
          </a:p>
        </p:txBody>
      </p:sp>
      <p:sp>
        <p:nvSpPr>
          <p:cNvPr id="3" name="Content Placeholder 2">
            <a:extLst>
              <a:ext uri="{FF2B5EF4-FFF2-40B4-BE49-F238E27FC236}">
                <a16:creationId xmlns:a16="http://schemas.microsoft.com/office/drawing/2014/main" id="{BA1009A1-5C4D-1539-9FF5-A340C360DBDA}"/>
              </a:ext>
            </a:extLst>
          </p:cNvPr>
          <p:cNvSpPr>
            <a:spLocks noGrp="1"/>
          </p:cNvSpPr>
          <p:nvPr>
            <p:ph idx="1"/>
          </p:nvPr>
        </p:nvSpPr>
        <p:spPr/>
        <p:txBody>
          <a:bodyPr/>
          <a:lstStyle/>
          <a:p>
            <a:r>
              <a:rPr lang="en-US" sz="1800" dirty="0"/>
              <a:t>XXX</a:t>
            </a:r>
            <a:r>
              <a:rPr lang="en-US" sz="1800" dirty="0">
                <a:effectLst/>
              </a:rPr>
              <a:t> does not perform the In-vivo blind tests to validate the overall performance of the detector and document the frequency of monitoring. Furthermore, XXX does not test the In-vivo measurements with the interference common to the matrix being measured in the program. </a:t>
            </a:r>
            <a:r>
              <a:rPr lang="en-US" sz="1800" b="1" dirty="0">
                <a:effectLst/>
              </a:rPr>
              <a:t>4.6(d).</a:t>
            </a:r>
          </a:p>
          <a:p>
            <a:r>
              <a:rPr lang="en-US" sz="1800" b="1" dirty="0">
                <a:effectLst/>
              </a:rPr>
              <a:t>4.6(d) </a:t>
            </a:r>
            <a:r>
              <a:rPr lang="en-US" sz="1800" dirty="0">
                <a:effectLst/>
              </a:rPr>
              <a:t>of DOE-STD-1112-2019: addressing Quality Improvements reads, in part, "Blind testing shall be conducted to validate the overall performance of the radiobioassay system and the frequency of monitoring shall be documented. Despite this requirement, YYY failed to conduct timely blind testing for both In-vivo and In-vitro measurements.</a:t>
            </a:r>
          </a:p>
          <a:p>
            <a:r>
              <a:rPr lang="en-US" sz="1800" dirty="0"/>
              <a:t>Blind QC samples are prepared in accordance with "Preparation of Radiobioassay Laboratory Blind Quality Control Samples. These QC samples are spiked with the same radioactive standards that are utilized for routine QC samples. The assessment team recommends getting a set of different standards of the same isotopes to act as an "external" check to make sure measurements and routine standards are validated. [4.6(d)] </a:t>
            </a:r>
          </a:p>
        </p:txBody>
      </p:sp>
    </p:spTree>
    <p:extLst>
      <p:ext uri="{BB962C8B-B14F-4D97-AF65-F5344CB8AC3E}">
        <p14:creationId xmlns:p14="http://schemas.microsoft.com/office/powerpoint/2010/main" val="2478477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7A483-A1B7-0CBF-C51F-78E42F407A99}"/>
              </a:ext>
            </a:extLst>
          </p:cNvPr>
          <p:cNvSpPr>
            <a:spLocks noGrp="1"/>
          </p:cNvSpPr>
          <p:nvPr>
            <p:ph type="title"/>
          </p:nvPr>
        </p:nvSpPr>
        <p:spPr/>
        <p:txBody>
          <a:bodyPr/>
          <a:lstStyle/>
          <a:p>
            <a:r>
              <a:rPr lang="en-US" dirty="0"/>
              <a:t>Blind Testing</a:t>
            </a:r>
          </a:p>
        </p:txBody>
      </p:sp>
      <p:sp>
        <p:nvSpPr>
          <p:cNvPr id="3" name="Content Placeholder 2">
            <a:extLst>
              <a:ext uri="{FF2B5EF4-FFF2-40B4-BE49-F238E27FC236}">
                <a16:creationId xmlns:a16="http://schemas.microsoft.com/office/drawing/2014/main" id="{A4A7E2C2-663A-5C54-118B-50DB921C08B0}"/>
              </a:ext>
            </a:extLst>
          </p:cNvPr>
          <p:cNvSpPr>
            <a:spLocks noGrp="1"/>
          </p:cNvSpPr>
          <p:nvPr>
            <p:ph idx="1"/>
          </p:nvPr>
        </p:nvSpPr>
        <p:spPr/>
        <p:txBody>
          <a:bodyPr/>
          <a:lstStyle/>
          <a:p>
            <a:r>
              <a:rPr lang="en-US" sz="2000" spc="-5" dirty="0">
                <a:latin typeface="Calibri" panose="020F0502020204030204" pitchFamily="34" charset="0"/>
              </a:rPr>
              <a:t> </a:t>
            </a:r>
            <a:r>
              <a:rPr lang="en-US" sz="1800" spc="-5" dirty="0"/>
              <a:t>DOE-STD-1112-2019 4.6 (d) </a:t>
            </a:r>
            <a:r>
              <a:rPr lang="en-US" sz="1800" spc="-5" dirty="0">
                <a:effectLst/>
              </a:rPr>
              <a:t>Blind testing shall be conducted to validate the overall performance of the radiobioassay system and the frequency of monitoring shall be documented. Blind testing samples that are submitted for analyses, over time, shall include samples that demonstrate accuracy, false</a:t>
            </a:r>
            <a:r>
              <a:rPr lang="en-US" sz="1800" spc="-15" dirty="0">
                <a:effectLst/>
              </a:rPr>
              <a:t> </a:t>
            </a:r>
            <a:r>
              <a:rPr lang="en-US" sz="1800" spc="-5" dirty="0">
                <a:effectLst/>
              </a:rPr>
              <a:t>positive,</a:t>
            </a:r>
            <a:r>
              <a:rPr lang="en-US" sz="1800" spc="-20" dirty="0">
                <a:effectLst/>
              </a:rPr>
              <a:t> </a:t>
            </a:r>
            <a:r>
              <a:rPr lang="en-US" sz="1800" spc="-5" dirty="0">
                <a:effectLst/>
              </a:rPr>
              <a:t>false</a:t>
            </a:r>
            <a:r>
              <a:rPr lang="en-US" sz="1800" spc="-15" dirty="0">
                <a:effectLst/>
              </a:rPr>
              <a:t> </a:t>
            </a:r>
            <a:r>
              <a:rPr lang="en-US" sz="1800" spc="-5" dirty="0">
                <a:effectLst/>
              </a:rPr>
              <a:t>negative</a:t>
            </a:r>
            <a:r>
              <a:rPr lang="en-US" sz="1800" spc="-15" dirty="0">
                <a:effectLst/>
              </a:rPr>
              <a:t> </a:t>
            </a:r>
            <a:r>
              <a:rPr lang="en-US" sz="1800" spc="-5" dirty="0">
                <a:effectLst/>
              </a:rPr>
              <a:t>and</a:t>
            </a:r>
            <a:r>
              <a:rPr lang="en-US" sz="1800" spc="-25" dirty="0">
                <a:effectLst/>
              </a:rPr>
              <a:t> </a:t>
            </a:r>
            <a:r>
              <a:rPr lang="en-US" sz="1800" spc="-5" dirty="0">
                <a:effectLst/>
              </a:rPr>
              <a:t>sensitivity</a:t>
            </a:r>
            <a:r>
              <a:rPr lang="en-US" sz="1800" spc="-15" dirty="0">
                <a:effectLst/>
              </a:rPr>
              <a:t> </a:t>
            </a:r>
            <a:r>
              <a:rPr lang="en-US" sz="1800" spc="-5" dirty="0">
                <a:effectLst/>
              </a:rPr>
              <a:t>evaluations.</a:t>
            </a:r>
            <a:r>
              <a:rPr lang="en-US" sz="1800" spc="-20" dirty="0">
                <a:effectLst/>
              </a:rPr>
              <a:t> </a:t>
            </a:r>
            <a:r>
              <a:rPr lang="en-US" sz="1800" spc="-5" dirty="0">
                <a:effectLst/>
              </a:rPr>
              <a:t>Blind</a:t>
            </a:r>
            <a:r>
              <a:rPr lang="en-US" sz="1800" spc="-25" dirty="0">
                <a:effectLst/>
              </a:rPr>
              <a:t> </a:t>
            </a:r>
            <a:r>
              <a:rPr lang="en-US" sz="1800" spc="-5" dirty="0">
                <a:effectLst/>
              </a:rPr>
              <a:t>testing</a:t>
            </a:r>
            <a:r>
              <a:rPr lang="en-US" sz="1800" spc="-25" dirty="0">
                <a:effectLst/>
              </a:rPr>
              <a:t> </a:t>
            </a:r>
            <a:r>
              <a:rPr lang="en-US" sz="1800" spc="-5" dirty="0">
                <a:effectLst/>
              </a:rPr>
              <a:t>samples</a:t>
            </a:r>
            <a:r>
              <a:rPr lang="en-US" sz="1800" spc="-20" dirty="0">
                <a:effectLst/>
              </a:rPr>
              <a:t> </a:t>
            </a:r>
            <a:r>
              <a:rPr lang="en-US" sz="1800" spc="-5" dirty="0">
                <a:effectLst/>
              </a:rPr>
              <a:t>shall</a:t>
            </a:r>
            <a:r>
              <a:rPr lang="en-US" sz="1800" spc="-20" dirty="0">
                <a:effectLst/>
              </a:rPr>
              <a:t> </a:t>
            </a:r>
            <a:r>
              <a:rPr lang="en-US" sz="1800" spc="-5" dirty="0">
                <a:effectLst/>
              </a:rPr>
              <a:t>contain chemical, matrix and radionuclide interferences common to the program’s routine samples.</a:t>
            </a:r>
            <a:r>
              <a:rPr lang="en-US" sz="1800" spc="-25" dirty="0">
                <a:effectLst/>
              </a:rPr>
              <a:t> </a:t>
            </a:r>
            <a:r>
              <a:rPr lang="en-US" sz="1800" spc="-5" dirty="0">
                <a:effectLst/>
              </a:rPr>
              <a:t>Procedures</a:t>
            </a:r>
            <a:r>
              <a:rPr lang="en-US" sz="1800" spc="-10" dirty="0">
                <a:effectLst/>
              </a:rPr>
              <a:t> </a:t>
            </a:r>
            <a:r>
              <a:rPr lang="en-US" sz="1800" spc="-5" dirty="0">
                <a:effectLst/>
              </a:rPr>
              <a:t>describing</a:t>
            </a:r>
            <a:r>
              <a:rPr lang="en-US" sz="1800" spc="-15" dirty="0">
                <a:effectLst/>
              </a:rPr>
              <a:t> </a:t>
            </a:r>
            <a:r>
              <a:rPr lang="en-US" sz="1800" spc="-5" dirty="0">
                <a:effectLst/>
              </a:rPr>
              <a:t>steps</a:t>
            </a:r>
            <a:r>
              <a:rPr lang="en-US" sz="1800" spc="-10" dirty="0">
                <a:effectLst/>
              </a:rPr>
              <a:t> </a:t>
            </a:r>
            <a:r>
              <a:rPr lang="en-US" sz="1800" spc="-5" dirty="0">
                <a:effectLst/>
              </a:rPr>
              <a:t>to be</a:t>
            </a:r>
            <a:r>
              <a:rPr lang="en-US" sz="1800" spc="-20" dirty="0">
                <a:effectLst/>
              </a:rPr>
              <a:t> </a:t>
            </a:r>
            <a:r>
              <a:rPr lang="en-US" sz="1800" spc="-5" dirty="0">
                <a:effectLst/>
              </a:rPr>
              <a:t>taken</a:t>
            </a:r>
            <a:r>
              <a:rPr lang="en-US" sz="1800" spc="-15" dirty="0">
                <a:effectLst/>
              </a:rPr>
              <a:t> </a:t>
            </a:r>
            <a:r>
              <a:rPr lang="en-US" sz="1800" spc="-5" dirty="0">
                <a:effectLst/>
              </a:rPr>
              <a:t>in</a:t>
            </a:r>
            <a:r>
              <a:rPr lang="en-US" sz="1800" spc="-15" dirty="0">
                <a:effectLst/>
              </a:rPr>
              <a:t> </a:t>
            </a:r>
            <a:r>
              <a:rPr lang="en-US" sz="1800" spc="-5" dirty="0">
                <a:effectLst/>
              </a:rPr>
              <a:t>the event</a:t>
            </a:r>
            <a:r>
              <a:rPr lang="en-US" sz="1800" spc="-20" dirty="0">
                <a:effectLst/>
              </a:rPr>
              <a:t> </a:t>
            </a:r>
            <a:r>
              <a:rPr lang="en-US" sz="1800" spc="-5" dirty="0">
                <a:effectLst/>
              </a:rPr>
              <a:t>that blind</a:t>
            </a:r>
            <a:r>
              <a:rPr lang="en-US" sz="1800" spc="-15" dirty="0">
                <a:effectLst/>
              </a:rPr>
              <a:t> </a:t>
            </a:r>
            <a:r>
              <a:rPr lang="en-US" sz="1800" spc="-5" dirty="0">
                <a:effectLst/>
              </a:rPr>
              <a:t>testing</a:t>
            </a:r>
            <a:r>
              <a:rPr lang="en-US" sz="1800" spc="-15" dirty="0">
                <a:effectLst/>
              </a:rPr>
              <a:t> </a:t>
            </a:r>
            <a:r>
              <a:rPr lang="en-US" sz="1800" spc="-5" dirty="0">
                <a:effectLst/>
              </a:rPr>
              <a:t>results</a:t>
            </a:r>
            <a:r>
              <a:rPr lang="en-US" sz="1800" spc="-10" dirty="0">
                <a:effectLst/>
              </a:rPr>
              <a:t> </a:t>
            </a:r>
            <a:r>
              <a:rPr lang="en-US" sz="1800" spc="-5" dirty="0">
                <a:effectLst/>
              </a:rPr>
              <a:t>are outside of pre-established criteria shall be documented.</a:t>
            </a:r>
          </a:p>
          <a:p>
            <a:r>
              <a:rPr lang="en-US" sz="1800" dirty="0"/>
              <a:t>DOE-STD-1095-2018, 4.7.2(e): </a:t>
            </a:r>
            <a:r>
              <a:rPr lang="en-US" sz="1800" b="0" i="0" u="none" strike="noStrike" baseline="0" dirty="0">
                <a:solidFill>
                  <a:srgbClr val="000000"/>
                </a:solidFill>
              </a:rPr>
              <a:t>Blind testing shall be conducted to validate the overall performance of the dosimetry system. The blind testing program shall consist of the use of dosimeters irradiated by NIST-traceable isotopic sources or x-ray beams to doses that are unknown to the processor. Exposures to blind test dosimeters shall include those sources and x-ray beams for which the program is accredited. Procedures describing steps to be taken in the event that blind testing results are outside of pre-established criteria shall be documented. Blind test dosimeters should be incorporated into every dosimeter exchange. </a:t>
            </a:r>
          </a:p>
          <a:p>
            <a:endParaRPr lang="en-US" sz="2000" spc="-5"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983365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68232-32BD-E93F-00D8-27C54E9B546D}"/>
              </a:ext>
            </a:extLst>
          </p:cNvPr>
          <p:cNvSpPr>
            <a:spLocks noGrp="1"/>
          </p:cNvSpPr>
          <p:nvPr>
            <p:ph type="title"/>
          </p:nvPr>
        </p:nvSpPr>
        <p:spPr/>
        <p:txBody>
          <a:bodyPr/>
          <a:lstStyle/>
          <a:p>
            <a:r>
              <a:rPr lang="en-US" dirty="0"/>
              <a:t>Blind Testing</a:t>
            </a:r>
          </a:p>
        </p:txBody>
      </p:sp>
      <p:sp>
        <p:nvSpPr>
          <p:cNvPr id="3" name="Content Placeholder 2">
            <a:extLst>
              <a:ext uri="{FF2B5EF4-FFF2-40B4-BE49-F238E27FC236}">
                <a16:creationId xmlns:a16="http://schemas.microsoft.com/office/drawing/2014/main" id="{466514D7-590B-A55A-6AC6-FD9EF58988C8}"/>
              </a:ext>
            </a:extLst>
          </p:cNvPr>
          <p:cNvSpPr>
            <a:spLocks noGrp="1"/>
          </p:cNvSpPr>
          <p:nvPr>
            <p:ph idx="1"/>
          </p:nvPr>
        </p:nvSpPr>
        <p:spPr/>
        <p:txBody>
          <a:bodyPr/>
          <a:lstStyle/>
          <a:p>
            <a:r>
              <a:rPr lang="en-US" dirty="0"/>
              <a:t>Bioassay labs have a wide variety of issues with accuracy, false positive, false negative, sensitivity levels</a:t>
            </a:r>
          </a:p>
          <a:p>
            <a:pPr lvl="1"/>
            <a:r>
              <a:rPr lang="en-US" dirty="0"/>
              <a:t>In vitro samples are relatively straightforward</a:t>
            </a:r>
          </a:p>
          <a:p>
            <a:pPr lvl="1"/>
            <a:r>
              <a:rPr lang="en-US" dirty="0"/>
              <a:t>Strategies for in vivo systems</a:t>
            </a:r>
          </a:p>
          <a:p>
            <a:pPr lvl="1"/>
            <a:r>
              <a:rPr lang="en-US" dirty="0"/>
              <a:t>Phantom library</a:t>
            </a:r>
          </a:p>
          <a:p>
            <a:r>
              <a:rPr lang="en-US" dirty="0"/>
              <a:t>Importance of blind testing</a:t>
            </a:r>
          </a:p>
          <a:p>
            <a:pPr lvl="1"/>
            <a:r>
              <a:rPr lang="en-US" dirty="0"/>
              <a:t>ANSI/HPS N13.30-2011 testing categories and levels</a:t>
            </a:r>
          </a:p>
          <a:p>
            <a:pPr lvl="1"/>
            <a:r>
              <a:rPr lang="en-US" dirty="0"/>
              <a:t>Sites’ oversight responsibility</a:t>
            </a:r>
          </a:p>
          <a:p>
            <a:endParaRPr lang="en-US" dirty="0"/>
          </a:p>
        </p:txBody>
      </p:sp>
    </p:spTree>
    <p:extLst>
      <p:ext uri="{BB962C8B-B14F-4D97-AF65-F5344CB8AC3E}">
        <p14:creationId xmlns:p14="http://schemas.microsoft.com/office/powerpoint/2010/main" val="285261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AE428-AB64-B248-17B5-DAC4EA5D06BA}"/>
              </a:ext>
            </a:extLst>
          </p:cNvPr>
          <p:cNvSpPr>
            <a:spLocks noGrp="1"/>
          </p:cNvSpPr>
          <p:nvPr>
            <p:ph type="title"/>
          </p:nvPr>
        </p:nvSpPr>
        <p:spPr/>
        <p:txBody>
          <a:bodyPr/>
          <a:lstStyle/>
          <a:p>
            <a:r>
              <a:rPr lang="en-US" dirty="0"/>
              <a:t>Blind Testing - Generalities</a:t>
            </a:r>
          </a:p>
        </p:txBody>
      </p:sp>
      <p:sp>
        <p:nvSpPr>
          <p:cNvPr id="3" name="Content Placeholder 2">
            <a:extLst>
              <a:ext uri="{FF2B5EF4-FFF2-40B4-BE49-F238E27FC236}">
                <a16:creationId xmlns:a16="http://schemas.microsoft.com/office/drawing/2014/main" id="{6A76A0EA-BDF5-3FB4-AF71-278EB3D6A1D1}"/>
              </a:ext>
            </a:extLst>
          </p:cNvPr>
          <p:cNvSpPr>
            <a:spLocks noGrp="1"/>
          </p:cNvSpPr>
          <p:nvPr>
            <p:ph idx="1"/>
          </p:nvPr>
        </p:nvSpPr>
        <p:spPr>
          <a:xfrm>
            <a:off x="451262" y="1600200"/>
            <a:ext cx="8229600" cy="4724400"/>
          </a:xfrm>
        </p:spPr>
        <p:txBody>
          <a:bodyPr/>
          <a:lstStyle/>
          <a:p>
            <a:r>
              <a:rPr lang="en-US" dirty="0"/>
              <a:t>Activity levels</a:t>
            </a:r>
          </a:p>
          <a:p>
            <a:pPr lvl="1"/>
            <a:r>
              <a:rPr lang="en-US" sz="2000" dirty="0"/>
              <a:t>Accuracy – ANSI N13:30 2011 MTLs</a:t>
            </a:r>
          </a:p>
          <a:p>
            <a:pPr lvl="1"/>
            <a:r>
              <a:rPr lang="en-US" sz="2000" dirty="0"/>
              <a:t>Sensitivity – 2 to 3 times DL</a:t>
            </a:r>
          </a:p>
          <a:p>
            <a:pPr lvl="1"/>
            <a:r>
              <a:rPr lang="en-US" sz="2000" dirty="0"/>
              <a:t>False Positive – activity below DL</a:t>
            </a:r>
          </a:p>
          <a:p>
            <a:pPr lvl="1"/>
            <a:r>
              <a:rPr lang="en-US" sz="2000" dirty="0"/>
              <a:t>False Negative – DL – MDA with interfering nuclides</a:t>
            </a:r>
          </a:p>
          <a:p>
            <a:r>
              <a:rPr lang="en-US" dirty="0"/>
              <a:t>A</a:t>
            </a:r>
            <a:r>
              <a:rPr lang="en-US" dirty="0">
                <a:effectLst/>
              </a:rPr>
              <a:t>cceptance criteria of the tests being performed – probably evaluated one sample at a time</a:t>
            </a:r>
          </a:p>
          <a:p>
            <a:pPr lvl="1"/>
            <a:r>
              <a:rPr lang="en-US" sz="2000" dirty="0"/>
              <a:t>Accuracy – bias with +/-30% and statistically identical at 2 sigma</a:t>
            </a:r>
          </a:p>
          <a:p>
            <a:pPr lvl="1"/>
            <a:r>
              <a:rPr lang="en-US" sz="2000" dirty="0"/>
              <a:t>Sensitivity – statistically identical at 3 sigma</a:t>
            </a:r>
          </a:p>
          <a:p>
            <a:pPr lvl="1"/>
            <a:r>
              <a:rPr lang="en-US" sz="2000" dirty="0"/>
              <a:t>False Positive – statistical zero at 3 sigma</a:t>
            </a:r>
          </a:p>
          <a:p>
            <a:pPr lvl="1"/>
            <a:r>
              <a:rPr lang="en-US" sz="2000" dirty="0"/>
              <a:t>False Negative – statistically positive at 3 sigma</a:t>
            </a:r>
          </a:p>
          <a:p>
            <a:endParaRPr lang="en-US" dirty="0"/>
          </a:p>
        </p:txBody>
      </p:sp>
    </p:spTree>
    <p:extLst>
      <p:ext uri="{BB962C8B-B14F-4D97-AF65-F5344CB8AC3E}">
        <p14:creationId xmlns:p14="http://schemas.microsoft.com/office/powerpoint/2010/main" val="2457281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3ACAC-08A8-97A0-2B21-4ADDF4655E47}"/>
              </a:ext>
            </a:extLst>
          </p:cNvPr>
          <p:cNvSpPr>
            <a:spLocks noGrp="1"/>
          </p:cNvSpPr>
          <p:nvPr>
            <p:ph type="title"/>
          </p:nvPr>
        </p:nvSpPr>
        <p:spPr/>
        <p:txBody>
          <a:bodyPr/>
          <a:lstStyle/>
          <a:p>
            <a:r>
              <a:rPr lang="en-US" dirty="0"/>
              <a:t>What does DOELAP expect? </a:t>
            </a:r>
          </a:p>
        </p:txBody>
      </p:sp>
      <p:sp>
        <p:nvSpPr>
          <p:cNvPr id="3" name="Content Placeholder 2">
            <a:extLst>
              <a:ext uri="{FF2B5EF4-FFF2-40B4-BE49-F238E27FC236}">
                <a16:creationId xmlns:a16="http://schemas.microsoft.com/office/drawing/2014/main" id="{E2DC8034-0BE5-280E-7F98-511152199B13}"/>
              </a:ext>
            </a:extLst>
          </p:cNvPr>
          <p:cNvSpPr>
            <a:spLocks noGrp="1"/>
          </p:cNvSpPr>
          <p:nvPr>
            <p:ph idx="1"/>
          </p:nvPr>
        </p:nvSpPr>
        <p:spPr/>
        <p:txBody>
          <a:bodyPr/>
          <a:lstStyle/>
          <a:p>
            <a:r>
              <a:rPr lang="en-US" sz="1800" b="1" dirty="0"/>
              <a:t>DOE-STD-1112-2019, 4.6(d): </a:t>
            </a:r>
            <a:r>
              <a:rPr lang="en-US" sz="1800" b="0" i="0" u="none" strike="noStrike" baseline="0" dirty="0">
                <a:solidFill>
                  <a:srgbClr val="000000"/>
                </a:solidFill>
              </a:rPr>
              <a:t>Blind testing shall be conducted to validate the overall performance of the radiobioassay system and the frequency of monitoring shall be documented. Blind testing samples that are submitted for analyses, over time, shall include samples that demonstrate accuracy, false positive, false negative and sensitivity evaluations. Blind testing samples shall contain chemical, matrix and radionuclide interferences common to the program’s routine samples. Procedures describing steps to be taken in the event that blind testing results are outside of pre-established criteria shall be documented. </a:t>
            </a:r>
          </a:p>
          <a:p>
            <a:r>
              <a:rPr lang="en-US" sz="1800" dirty="0"/>
              <a:t>This is meant to be useful to the site</a:t>
            </a:r>
          </a:p>
          <a:p>
            <a:r>
              <a:rPr lang="en-US" sz="1800" dirty="0"/>
              <a:t>The site defines the program</a:t>
            </a:r>
          </a:p>
          <a:p>
            <a:r>
              <a:rPr lang="en-US" sz="1800" dirty="0"/>
              <a:t>There is no “one program to rule them all”</a:t>
            </a:r>
          </a:p>
          <a:p>
            <a:r>
              <a:rPr lang="en-US" sz="1800" dirty="0"/>
              <a:t>Each DOE site is responsible for the dose assigned (or not) to its workers</a:t>
            </a:r>
          </a:p>
          <a:p>
            <a:endParaRPr lang="en-US" dirty="0"/>
          </a:p>
        </p:txBody>
      </p:sp>
    </p:spTree>
    <p:extLst>
      <p:ext uri="{BB962C8B-B14F-4D97-AF65-F5344CB8AC3E}">
        <p14:creationId xmlns:p14="http://schemas.microsoft.com/office/powerpoint/2010/main" val="2703436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E9BD-9312-8F4C-8B32-1637E57B85A1}"/>
              </a:ext>
            </a:extLst>
          </p:cNvPr>
          <p:cNvSpPr>
            <a:spLocks noGrp="1"/>
          </p:cNvSpPr>
          <p:nvPr>
            <p:ph type="title"/>
          </p:nvPr>
        </p:nvSpPr>
        <p:spPr/>
        <p:txBody>
          <a:bodyPr/>
          <a:lstStyle/>
          <a:p>
            <a:r>
              <a:rPr lang="en-US" dirty="0">
                <a:latin typeface="Tahoma" pitchFamily="34" charset="0"/>
                <a:cs typeface="Tahoma" pitchFamily="34" charset="0"/>
              </a:rPr>
              <a:t>Example Findings</a:t>
            </a:r>
            <a:endParaRPr lang="en-US" dirty="0"/>
          </a:p>
        </p:txBody>
      </p:sp>
      <p:sp>
        <p:nvSpPr>
          <p:cNvPr id="3" name="Content Placeholder 2">
            <a:extLst>
              <a:ext uri="{FF2B5EF4-FFF2-40B4-BE49-F238E27FC236}">
                <a16:creationId xmlns:a16="http://schemas.microsoft.com/office/drawing/2014/main" id="{868E0AE0-2477-3BE0-FFCF-9A76A9219EDE}"/>
              </a:ext>
            </a:extLst>
          </p:cNvPr>
          <p:cNvSpPr>
            <a:spLocks noGrp="1"/>
          </p:cNvSpPr>
          <p:nvPr>
            <p:ph idx="1"/>
          </p:nvPr>
        </p:nvSpPr>
        <p:spPr/>
        <p:txBody>
          <a:bodyPr/>
          <a:lstStyle/>
          <a:p>
            <a:r>
              <a:rPr lang="en-US" sz="1400" dirty="0">
                <a:effectLst/>
              </a:rPr>
              <a:t>The Radioanalytical Laboratories Quality Assurance Plan, Attachment 4: "Continuity of Operations", discusses a general plan for backup capabilities. The assessment team recommends that the Division establish written agreements with the backup facilities identified in the continuity plan. Additionally, it is recommended to exercise and document aspects of the continuity plan that involve use of equipment and labs, belonging to other programs at XXX. Implementing these additional steps will strengthen the ability of the radiobioassay programs to sustain critical operations in the event of unexpected loss of equipment or facilities. [4.2(h)]. </a:t>
            </a:r>
          </a:p>
          <a:p>
            <a:r>
              <a:rPr lang="en-US" sz="1400" dirty="0">
                <a:effectLst/>
              </a:rPr>
              <a:t>Within the "Dosimetry Quality Assurance Program Plan", section 4.13 Continuity of Operations discusses a general plan for backup capabilities, but no specific agreements are in place to ensure continuity of operations in the event of loss of service (PM.12, 4.2(h)). </a:t>
            </a:r>
          </a:p>
          <a:p>
            <a:r>
              <a:rPr lang="en-US" sz="1400" dirty="0">
                <a:effectLst/>
              </a:rPr>
              <a:t>Section 4.2(h), addressing Program Management reads, "A program shall have a documented plan for continuity of operations. This includes service contracts, in-house maintenance, spare parts capabilities, and unexpected loss of key personnel". YYY's radiobioassay programs are currently contracted to GEL and ZZZ with no back-up support in case of loss of these service laboratories. YYY is in the early stages of implementing their continuity of operation plan but does not yet have a formal mechanism (e.g., memorandum of understanding) with any alternate laboratories in place. A formal arrangement with alternate laboratories will be beneficial to the program.</a:t>
            </a:r>
          </a:p>
          <a:p>
            <a:r>
              <a:rPr lang="en-US" sz="1400" dirty="0"/>
              <a:t>AAA internal dosimetry program has a continuity of operations plan in place for in-vivo operations, however, identification and a documented plan for an alternate back-up for in-vitro operations is an ongoing process (4.2(h)). </a:t>
            </a:r>
          </a:p>
          <a:p>
            <a:endParaRPr lang="en-US" dirty="0"/>
          </a:p>
        </p:txBody>
      </p:sp>
    </p:spTree>
    <p:extLst>
      <p:ext uri="{BB962C8B-B14F-4D97-AF65-F5344CB8AC3E}">
        <p14:creationId xmlns:p14="http://schemas.microsoft.com/office/powerpoint/2010/main" val="3810427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3F94C-5260-2125-5949-73ABC281B4C1}"/>
              </a:ext>
            </a:extLst>
          </p:cNvPr>
          <p:cNvSpPr>
            <a:spLocks noGrp="1"/>
          </p:cNvSpPr>
          <p:nvPr>
            <p:ph type="title"/>
          </p:nvPr>
        </p:nvSpPr>
        <p:spPr/>
        <p:txBody>
          <a:bodyPr/>
          <a:lstStyle/>
          <a:p>
            <a:pPr algn="ctr"/>
            <a:r>
              <a:rPr lang="en-US" dirty="0"/>
              <a:t>Continuity of Operations</a:t>
            </a:r>
          </a:p>
        </p:txBody>
      </p:sp>
      <p:sp>
        <p:nvSpPr>
          <p:cNvPr id="3" name="Content Placeholder 2">
            <a:extLst>
              <a:ext uri="{FF2B5EF4-FFF2-40B4-BE49-F238E27FC236}">
                <a16:creationId xmlns:a16="http://schemas.microsoft.com/office/drawing/2014/main" id="{B85C4763-71B6-EB85-D056-5587AB0958A2}"/>
              </a:ext>
            </a:extLst>
          </p:cNvPr>
          <p:cNvSpPr>
            <a:spLocks noGrp="1"/>
          </p:cNvSpPr>
          <p:nvPr>
            <p:ph idx="1"/>
          </p:nvPr>
        </p:nvSpPr>
        <p:spPr/>
        <p:txBody>
          <a:bodyPr/>
          <a:lstStyle/>
          <a:p>
            <a:r>
              <a:rPr lang="en-US" sz="1800" spc="-5" dirty="0">
                <a:effectLst/>
                <a:latin typeface="Calibri" panose="020F0502020204030204" pitchFamily="34" charset="0"/>
                <a:ea typeface="Calibri" panose="020F0502020204030204" pitchFamily="34" charset="0"/>
              </a:rPr>
              <a:t>DOE-STD-1112-2019 4.2(h) A program shall have a documented plan for continuity of operations.</a:t>
            </a:r>
            <a:r>
              <a:rPr lang="en-US" sz="1800" spc="20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This includes service</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contracts,</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in-house</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maintenance,</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spare</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parts</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capabilities,</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and</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unexpected</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loss</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of key personnel.</a:t>
            </a:r>
          </a:p>
          <a:p>
            <a:endParaRPr lang="en-US" dirty="0"/>
          </a:p>
        </p:txBody>
      </p:sp>
    </p:spTree>
    <p:extLst>
      <p:ext uri="{BB962C8B-B14F-4D97-AF65-F5344CB8AC3E}">
        <p14:creationId xmlns:p14="http://schemas.microsoft.com/office/powerpoint/2010/main" val="190261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96BD5-BBBD-C380-A080-127DCE8B950C}"/>
              </a:ext>
            </a:extLst>
          </p:cNvPr>
          <p:cNvSpPr>
            <a:spLocks noGrp="1"/>
          </p:cNvSpPr>
          <p:nvPr>
            <p:ph type="title"/>
          </p:nvPr>
        </p:nvSpPr>
        <p:spPr/>
        <p:txBody>
          <a:bodyPr/>
          <a:lstStyle/>
          <a:p>
            <a:r>
              <a:rPr lang="en-US" dirty="0"/>
              <a:t>Continuity – Some History</a:t>
            </a:r>
          </a:p>
        </p:txBody>
      </p:sp>
      <p:sp>
        <p:nvSpPr>
          <p:cNvPr id="3" name="Content Placeholder 2">
            <a:extLst>
              <a:ext uri="{FF2B5EF4-FFF2-40B4-BE49-F238E27FC236}">
                <a16:creationId xmlns:a16="http://schemas.microsoft.com/office/drawing/2014/main" id="{11B4FA05-7E3E-E855-DEED-213DB83A0168}"/>
              </a:ext>
            </a:extLst>
          </p:cNvPr>
          <p:cNvSpPr>
            <a:spLocks noGrp="1"/>
          </p:cNvSpPr>
          <p:nvPr>
            <p:ph idx="1"/>
          </p:nvPr>
        </p:nvSpPr>
        <p:spPr/>
        <p:txBody>
          <a:bodyPr/>
          <a:lstStyle/>
          <a:p>
            <a:pPr algn="l"/>
            <a:r>
              <a:rPr lang="en-US" dirty="0"/>
              <a:t>EH-0026 1986 4.3.3.3 – </a:t>
            </a:r>
            <a:r>
              <a:rPr lang="en-US" sz="1800" b="0" i="0" u="none" strike="noStrike" baseline="0" dirty="0">
                <a:latin typeface="Times New Roman" panose="02020603050405020304" pitchFamily="18" charset="0"/>
              </a:rPr>
              <a:t>Adequate backup equipment or systems for key processing steps should be available for use in the event the primary systems fail. The backup system could be arranging for the services of another DOE-accredited contractor on an emergency basis.</a:t>
            </a:r>
          </a:p>
          <a:p>
            <a:pPr algn="l"/>
            <a:r>
              <a:rPr lang="en-US" dirty="0"/>
              <a:t>DOE-STD-1112-98 5.6.3 – </a:t>
            </a:r>
            <a:r>
              <a:rPr lang="en-US" sz="1800" dirty="0">
                <a:latin typeface="Times New Roman" panose="02020603050405020304" pitchFamily="18" charset="0"/>
              </a:rPr>
              <a:t>Adequate backup equipment or systems for key measurement systems should be available for use in case the primary systems fail.  Backup systems can either include alternate electronics and instrumentation or an ability to arrange for the services of another DOELAP accredited radiobioassay service laboratory on an emergency basis.</a:t>
            </a:r>
          </a:p>
        </p:txBody>
      </p:sp>
    </p:spTree>
    <p:extLst>
      <p:ext uri="{BB962C8B-B14F-4D97-AF65-F5344CB8AC3E}">
        <p14:creationId xmlns:p14="http://schemas.microsoft.com/office/powerpoint/2010/main" val="285781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0AD71-2768-7107-4992-3AC5471C167E}"/>
              </a:ext>
            </a:extLst>
          </p:cNvPr>
          <p:cNvSpPr>
            <a:spLocks noGrp="1"/>
          </p:cNvSpPr>
          <p:nvPr>
            <p:ph type="title"/>
          </p:nvPr>
        </p:nvSpPr>
        <p:spPr/>
        <p:txBody>
          <a:bodyPr/>
          <a:lstStyle/>
          <a:p>
            <a:r>
              <a:rPr lang="en-US" dirty="0"/>
              <a:t>Continuity – Root Cause</a:t>
            </a:r>
          </a:p>
        </p:txBody>
      </p:sp>
      <p:sp>
        <p:nvSpPr>
          <p:cNvPr id="3" name="Content Placeholder 2">
            <a:extLst>
              <a:ext uri="{FF2B5EF4-FFF2-40B4-BE49-F238E27FC236}">
                <a16:creationId xmlns:a16="http://schemas.microsoft.com/office/drawing/2014/main" id="{E4C07B25-2EB8-9D8C-28D1-E886FD96361B}"/>
              </a:ext>
            </a:extLst>
          </p:cNvPr>
          <p:cNvSpPr>
            <a:spLocks noGrp="1"/>
          </p:cNvSpPr>
          <p:nvPr>
            <p:ph idx="1"/>
          </p:nvPr>
        </p:nvSpPr>
        <p:spPr/>
        <p:txBody>
          <a:bodyPr/>
          <a:lstStyle/>
          <a:p>
            <a:r>
              <a:rPr lang="en-US" dirty="0"/>
              <a:t>DNFSB report to Secretary regarding dosimeter processing issues with Pantex and NNSS</a:t>
            </a:r>
          </a:p>
          <a:p>
            <a:pPr lvl="1"/>
            <a:r>
              <a:rPr lang="en-US" dirty="0"/>
              <a:t>Pantex system failure, sent dosimeters to backup processor NNSS, results were “off” due to calibration differences</a:t>
            </a:r>
          </a:p>
          <a:p>
            <a:endParaRPr lang="en-US" dirty="0"/>
          </a:p>
        </p:txBody>
      </p:sp>
      <p:pic>
        <p:nvPicPr>
          <p:cNvPr id="4" name="Picture 3">
            <a:extLst>
              <a:ext uri="{FF2B5EF4-FFF2-40B4-BE49-F238E27FC236}">
                <a16:creationId xmlns:a16="http://schemas.microsoft.com/office/drawing/2014/main" id="{1321A229-DD08-DD6F-4F6F-93D466AFF9DB}"/>
              </a:ext>
            </a:extLst>
          </p:cNvPr>
          <p:cNvPicPr>
            <a:picLocks noChangeAspect="1"/>
          </p:cNvPicPr>
          <p:nvPr/>
        </p:nvPicPr>
        <p:blipFill>
          <a:blip r:embed="rId2"/>
          <a:stretch>
            <a:fillRect/>
          </a:stretch>
        </p:blipFill>
        <p:spPr>
          <a:xfrm>
            <a:off x="1905000" y="3200400"/>
            <a:ext cx="5091112" cy="3368390"/>
          </a:xfrm>
          <a:prstGeom prst="rect">
            <a:avLst/>
          </a:prstGeom>
        </p:spPr>
      </p:pic>
    </p:spTree>
    <p:extLst>
      <p:ext uri="{BB962C8B-B14F-4D97-AF65-F5344CB8AC3E}">
        <p14:creationId xmlns:p14="http://schemas.microsoft.com/office/powerpoint/2010/main" val="320920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2CC0D-EC36-A861-F281-772AB4428A69}"/>
              </a:ext>
            </a:extLst>
          </p:cNvPr>
          <p:cNvSpPr>
            <a:spLocks noGrp="1"/>
          </p:cNvSpPr>
          <p:nvPr>
            <p:ph type="title"/>
          </p:nvPr>
        </p:nvSpPr>
        <p:spPr/>
        <p:txBody>
          <a:bodyPr/>
          <a:lstStyle/>
          <a:p>
            <a:r>
              <a:rPr lang="en-US" dirty="0"/>
              <a:t>Continuity – Root Cause</a:t>
            </a:r>
          </a:p>
        </p:txBody>
      </p:sp>
      <p:sp>
        <p:nvSpPr>
          <p:cNvPr id="3" name="Content Placeholder 2">
            <a:extLst>
              <a:ext uri="{FF2B5EF4-FFF2-40B4-BE49-F238E27FC236}">
                <a16:creationId xmlns:a16="http://schemas.microsoft.com/office/drawing/2014/main" id="{D96DA2AC-875F-253C-10A1-7394850969D1}"/>
              </a:ext>
            </a:extLst>
          </p:cNvPr>
          <p:cNvSpPr>
            <a:spLocks noGrp="1"/>
          </p:cNvSpPr>
          <p:nvPr>
            <p:ph idx="1"/>
          </p:nvPr>
        </p:nvSpPr>
        <p:spPr/>
        <p:txBody>
          <a:bodyPr/>
          <a:lstStyle/>
          <a:p>
            <a:r>
              <a:rPr lang="en-US" dirty="0"/>
              <a:t>DNFSB report to Secretary regarding dosimeter processing issues with Pantex and NNSS</a:t>
            </a:r>
          </a:p>
          <a:p>
            <a:pPr lvl="1"/>
            <a:r>
              <a:rPr lang="en-US" dirty="0"/>
              <a:t>The report is generally favorable of DOELAP, but note a “weakness” in DOE-STD-1095-2018 that “exacerbated the challenges”</a:t>
            </a:r>
          </a:p>
          <a:p>
            <a:pPr lvl="1"/>
            <a:r>
              <a:rPr lang="en-US" dirty="0"/>
              <a:t>1095 and 1112 both contain provisions requiring sites to have a documented method for backup/continuity of ops. </a:t>
            </a:r>
            <a:r>
              <a:rPr lang="en-US" u="sng" dirty="0"/>
              <a:t>DNFSB issue is there is no requirement to periodically exercise those provisions</a:t>
            </a:r>
          </a:p>
          <a:p>
            <a:pPr lvl="1"/>
            <a:r>
              <a:rPr lang="en-US" dirty="0"/>
              <a:t>EHSS committed to revise the DOELAP standards to address the DNFSB’s concerns</a:t>
            </a:r>
          </a:p>
          <a:p>
            <a:pPr lvl="1"/>
            <a:r>
              <a:rPr lang="en-US" dirty="0"/>
              <a:t>1095 has been revised and will be formally issued soon</a:t>
            </a:r>
          </a:p>
          <a:p>
            <a:pPr lvl="2"/>
            <a:r>
              <a:rPr lang="en-US" dirty="0"/>
              <a:t>Clarification on minimum expectations for continuity</a:t>
            </a:r>
          </a:p>
          <a:p>
            <a:endParaRPr lang="en-US" dirty="0"/>
          </a:p>
        </p:txBody>
      </p:sp>
    </p:spTree>
    <p:extLst>
      <p:ext uri="{BB962C8B-B14F-4D97-AF65-F5344CB8AC3E}">
        <p14:creationId xmlns:p14="http://schemas.microsoft.com/office/powerpoint/2010/main" val="4011692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449A0-54C1-A371-AD64-55A075A57A08}"/>
              </a:ext>
            </a:extLst>
          </p:cNvPr>
          <p:cNvSpPr>
            <a:spLocks noGrp="1"/>
          </p:cNvSpPr>
          <p:nvPr>
            <p:ph type="title"/>
          </p:nvPr>
        </p:nvSpPr>
        <p:spPr/>
        <p:txBody>
          <a:bodyPr/>
          <a:lstStyle/>
          <a:p>
            <a:r>
              <a:rPr lang="en-US" dirty="0"/>
              <a:t>DOE-STD-1095-20XX Revision Continuation of Accredited Activities </a:t>
            </a:r>
          </a:p>
        </p:txBody>
      </p:sp>
      <p:sp>
        <p:nvSpPr>
          <p:cNvPr id="3" name="Content Placeholder 2">
            <a:extLst>
              <a:ext uri="{FF2B5EF4-FFF2-40B4-BE49-F238E27FC236}">
                <a16:creationId xmlns:a16="http://schemas.microsoft.com/office/drawing/2014/main" id="{FADE1DE9-A8F7-6863-35DF-95ECB3EB70E4}"/>
              </a:ext>
            </a:extLst>
          </p:cNvPr>
          <p:cNvSpPr>
            <a:spLocks noGrp="1"/>
          </p:cNvSpPr>
          <p:nvPr>
            <p:ph idx="1"/>
          </p:nvPr>
        </p:nvSpPr>
        <p:spPr/>
        <p:txBody>
          <a:bodyPr/>
          <a:lstStyle/>
          <a:p>
            <a:pPr marL="396875" marR="0" lvl="1" indent="-336550" defTabSz="347663">
              <a:spcBef>
                <a:spcPts val="0"/>
              </a:spcBef>
              <a:spcAft>
                <a:spcPts val="0"/>
              </a:spcAft>
              <a:buSzPts val="1100"/>
              <a:buNone/>
              <a:tabLst>
                <a:tab pos="532765" algn="l"/>
              </a:tabLst>
            </a:pPr>
            <a:r>
              <a:rPr lang="en-US" sz="1100" b="1" spc="-20" dirty="0">
                <a:effectLst/>
                <a:latin typeface="Calibri" panose="020F0502020204030204" pitchFamily="34" charset="0"/>
                <a:ea typeface="Calibri" panose="020F0502020204030204" pitchFamily="34" charset="0"/>
              </a:rPr>
              <a:t>4.2 Continuation</a:t>
            </a:r>
            <a:r>
              <a:rPr lang="en-US" sz="1100" b="1" spc="-25" dirty="0">
                <a:effectLst/>
                <a:latin typeface="Calibri" panose="020F0502020204030204" pitchFamily="34" charset="0"/>
                <a:ea typeface="Calibri" panose="020F0502020204030204" pitchFamily="34" charset="0"/>
              </a:rPr>
              <a:t> </a:t>
            </a:r>
            <a:r>
              <a:rPr lang="en-US" sz="1100" b="1" spc="-20" dirty="0">
                <a:effectLst/>
                <a:latin typeface="Calibri" panose="020F0502020204030204" pitchFamily="34" charset="0"/>
                <a:ea typeface="Calibri" panose="020F0502020204030204" pitchFamily="34" charset="0"/>
              </a:rPr>
              <a:t>of</a:t>
            </a:r>
            <a:r>
              <a:rPr lang="en-US" sz="1100" b="1" spc="-15" dirty="0">
                <a:effectLst/>
                <a:latin typeface="Calibri" panose="020F0502020204030204" pitchFamily="34" charset="0"/>
                <a:ea typeface="Calibri" panose="020F0502020204030204" pitchFamily="34" charset="0"/>
              </a:rPr>
              <a:t> </a:t>
            </a:r>
            <a:r>
              <a:rPr lang="en-US" sz="1100" b="1" spc="-20" dirty="0">
                <a:effectLst/>
                <a:latin typeface="Calibri" panose="020F0502020204030204" pitchFamily="34" charset="0"/>
                <a:ea typeface="Calibri" panose="020F0502020204030204" pitchFamily="34" charset="0"/>
              </a:rPr>
              <a:t>Accredited</a:t>
            </a:r>
            <a:r>
              <a:rPr lang="en-US" sz="1100" b="1" spc="-10" dirty="0">
                <a:effectLst/>
                <a:latin typeface="Calibri" panose="020F0502020204030204" pitchFamily="34" charset="0"/>
                <a:ea typeface="Calibri" panose="020F0502020204030204" pitchFamily="34" charset="0"/>
              </a:rPr>
              <a:t> </a:t>
            </a:r>
            <a:r>
              <a:rPr lang="en-US" sz="1100" b="1" spc="-20" dirty="0">
                <a:effectLst/>
                <a:latin typeface="Calibri" panose="020F0502020204030204" pitchFamily="34" charset="0"/>
                <a:ea typeface="Calibri" panose="020F0502020204030204" pitchFamily="34" charset="0"/>
              </a:rPr>
              <a:t>Activities</a:t>
            </a:r>
            <a:endParaRPr lang="en-US" sz="1100" b="1" spc="-15" dirty="0">
              <a:effectLst/>
              <a:latin typeface="Calibri" panose="020F0502020204030204" pitchFamily="34" charset="0"/>
              <a:ea typeface="Calibri" panose="020F0502020204030204" pitchFamily="34" charset="0"/>
            </a:endParaRPr>
          </a:p>
          <a:p>
            <a:pPr marL="74930" marR="194310" indent="0">
              <a:lnSpc>
                <a:spcPct val="115000"/>
              </a:lnSpc>
              <a:spcBef>
                <a:spcPts val="820"/>
              </a:spcBef>
              <a:spcAft>
                <a:spcPts val="0"/>
              </a:spcAft>
              <a:buNone/>
            </a:pPr>
            <a:r>
              <a:rPr lang="en-US" sz="1100" dirty="0">
                <a:effectLst/>
                <a:latin typeface="Calibri" panose="020F0502020204030204" pitchFamily="34" charset="0"/>
                <a:ea typeface="Calibri" panose="020F0502020204030204" pitchFamily="34" charset="0"/>
              </a:rPr>
              <a:t>A</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program</a:t>
            </a:r>
            <a:r>
              <a:rPr lang="en-US" sz="1100" spc="-1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shall</a:t>
            </a:r>
            <a:r>
              <a:rPr lang="en-US" sz="1100" spc="-3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have</a:t>
            </a:r>
            <a:r>
              <a:rPr lang="en-US" sz="1100" spc="-20"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a</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documented</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plan</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to</a:t>
            </a:r>
            <a:r>
              <a:rPr lang="en-US" sz="1100" spc="-1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ensure</a:t>
            </a:r>
            <a:r>
              <a:rPr lang="en-US" sz="1100" spc="-20"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continuation</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of</a:t>
            </a:r>
            <a:r>
              <a:rPr lang="en-US" sz="1100" spc="-3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accredited</a:t>
            </a:r>
            <a:r>
              <a:rPr lang="en-US" sz="1100" spc="-40"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activities</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in</a:t>
            </a:r>
            <a:r>
              <a:rPr lang="en-US" sz="1100" spc="-25"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the</a:t>
            </a:r>
            <a:r>
              <a:rPr lang="en-US" sz="1100" spc="-20"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event</a:t>
            </a:r>
            <a:r>
              <a:rPr lang="en-US" sz="1100" spc="-30"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of</a:t>
            </a:r>
            <a:r>
              <a:rPr lang="en-US" sz="1100" spc="-20" dirty="0">
                <a:effectLst/>
                <a:latin typeface="Calibri" panose="020F0502020204030204" pitchFamily="34" charset="0"/>
                <a:ea typeface="Calibri" panose="020F0502020204030204" pitchFamily="34" charset="0"/>
              </a:rPr>
              <a:t> </a:t>
            </a:r>
            <a:r>
              <a:rPr lang="en-US" sz="1100" dirty="0">
                <a:effectLst/>
                <a:latin typeface="Calibri" panose="020F0502020204030204" pitchFamily="34" charset="0"/>
                <a:ea typeface="Calibri" panose="020F0502020204030204" pitchFamily="34" charset="0"/>
              </a:rPr>
              <a:t>a temporary and unexpected loss of capability, up to 6 months. The documented plan shall include methods for maintaining redundant accredited measurement capabilities and methods for re- distribution of responsibilities following the loss of key personnel.</a:t>
            </a:r>
          </a:p>
          <a:p>
            <a:pPr marL="1033463" marR="0" lvl="2" indent="-685800">
              <a:spcBef>
                <a:spcPts val="1190"/>
              </a:spcBef>
              <a:spcAft>
                <a:spcPts val="0"/>
              </a:spcAft>
              <a:buSzPts val="1100"/>
              <a:buNone/>
              <a:tabLst>
                <a:tab pos="347663" algn="l"/>
              </a:tabLst>
            </a:pPr>
            <a:r>
              <a:rPr lang="en-US" sz="1100" spc="-10" dirty="0">
                <a:effectLst/>
                <a:latin typeface="Calibri" panose="020F0502020204030204" pitchFamily="34" charset="0"/>
                <a:ea typeface="Calibri Light" panose="020F0302020204030204" pitchFamily="34" charset="0"/>
              </a:rPr>
              <a:t>4.2.1 Redundant</a:t>
            </a:r>
            <a:r>
              <a:rPr lang="en-US" sz="1100" spc="-25" dirty="0">
                <a:effectLst/>
                <a:latin typeface="Calibri" panose="020F0502020204030204" pitchFamily="34" charset="0"/>
                <a:ea typeface="Calibri Light" panose="020F0302020204030204" pitchFamily="34" charset="0"/>
              </a:rPr>
              <a:t> </a:t>
            </a:r>
            <a:r>
              <a:rPr lang="en-US" sz="1100" spc="-10" dirty="0">
                <a:effectLst/>
                <a:latin typeface="Calibri" panose="020F0502020204030204" pitchFamily="34" charset="0"/>
                <a:ea typeface="Calibri Light" panose="020F0302020204030204" pitchFamily="34" charset="0"/>
              </a:rPr>
              <a:t>Measurement Capabilities</a:t>
            </a:r>
            <a:endParaRPr lang="en-US" sz="1100" spc="-30" dirty="0">
              <a:effectLst/>
              <a:latin typeface="Calibri" panose="020F0502020204030204" pitchFamily="34" charset="0"/>
              <a:ea typeface="Calibri Light" panose="020F0302020204030204" pitchFamily="34" charset="0"/>
            </a:endParaRPr>
          </a:p>
          <a:p>
            <a:pPr marL="804863" marR="262890" lvl="3" indent="-457200">
              <a:lnSpc>
                <a:spcPct val="113000"/>
              </a:lnSpc>
              <a:spcBef>
                <a:spcPts val="805"/>
              </a:spcBef>
              <a:spcAft>
                <a:spcPts val="0"/>
              </a:spcAft>
              <a:buSzPts val="1100"/>
              <a:buFont typeface="Calibri" panose="020F0502020204030204" pitchFamily="34" charset="0"/>
              <a:buAutoNum type="alphaLcParenBoth"/>
              <a:tabLst>
                <a:tab pos="347663" algn="l"/>
              </a:tabLst>
            </a:pPr>
            <a:r>
              <a:rPr lang="en-US" sz="1100" spc="-10" dirty="0">
                <a:effectLst/>
                <a:latin typeface="Calibri" panose="020F0502020204030204" pitchFamily="34" charset="0"/>
                <a:ea typeface="Calibri" panose="020F0502020204030204" pitchFamily="34" charset="0"/>
              </a:rPr>
              <a:t>Programs</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shall</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identify</a:t>
            </a:r>
            <a:r>
              <a:rPr lang="en-US" sz="1100" spc="-4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measurement</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and</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testing</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equipment</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essential</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to</a:t>
            </a:r>
            <a:r>
              <a:rPr lang="en-US" sz="1100" spc="-3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maintain</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operation</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of key systems.</a:t>
            </a:r>
          </a:p>
          <a:p>
            <a:pPr marL="804863" marR="356870" lvl="3" indent="-457200">
              <a:lnSpc>
                <a:spcPct val="115000"/>
              </a:lnSpc>
              <a:spcBef>
                <a:spcPts val="620"/>
              </a:spcBef>
              <a:spcAft>
                <a:spcPts val="0"/>
              </a:spcAft>
              <a:buSzPts val="1100"/>
              <a:buFont typeface="Calibri" panose="020F0502020204030204" pitchFamily="34" charset="0"/>
              <a:buAutoNum type="alphaLcParenBoth"/>
              <a:tabLst>
                <a:tab pos="347663" algn="l"/>
              </a:tabLst>
            </a:pPr>
            <a:r>
              <a:rPr lang="en-US" sz="1100" spc="-10" dirty="0">
                <a:effectLst/>
                <a:latin typeface="Calibri" panose="020F0502020204030204" pitchFamily="34" charset="0"/>
                <a:ea typeface="Calibri" panose="020F0502020204030204" pitchFamily="34" charset="0"/>
              </a:rPr>
              <a:t>Programs</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that</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utilize</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duplicate</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measurement</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system</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capability</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for</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continuation</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of</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accredited activities shall:</a:t>
            </a:r>
          </a:p>
          <a:p>
            <a:pPr marL="804863" marR="0" lvl="4">
              <a:spcBef>
                <a:spcPts val="585"/>
              </a:spcBef>
              <a:spcAft>
                <a:spcPts val="0"/>
              </a:spcAft>
              <a:buSzPts val="1100"/>
              <a:buFont typeface="Symbol" panose="05050102010706020507" pitchFamily="18" charset="2"/>
              <a:buChar char=""/>
              <a:tabLst>
                <a:tab pos="685800" algn="l"/>
              </a:tabLst>
            </a:pPr>
            <a:r>
              <a:rPr lang="en-US" sz="1100" spc="-10" dirty="0">
                <a:effectLst/>
                <a:latin typeface="Calibri" panose="020F0502020204030204" pitchFamily="34" charset="0"/>
                <a:ea typeface="Symbol" panose="05050102010706020507" pitchFamily="18" charset="2"/>
                <a:cs typeface="Symbol" panose="05050102010706020507" pitchFamily="18" charset="2"/>
              </a:rPr>
              <a:t>Maintain</a:t>
            </a:r>
            <a:r>
              <a:rPr lang="en-US" sz="1100" spc="-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calibration</a:t>
            </a:r>
            <a:r>
              <a:rPr lang="en-US" sz="1100" spc="-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of</a:t>
            </a:r>
            <a:r>
              <a:rPr lang="en-US" sz="1100" spc="-2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measurement</a:t>
            </a:r>
            <a:r>
              <a:rPr lang="en-US" sz="1100" spc="2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systems</a:t>
            </a:r>
            <a:endParaRPr lang="en-US" sz="1100" spc="0" dirty="0">
              <a:effectLst/>
              <a:latin typeface="Calibri" panose="020F0502020204030204" pitchFamily="34" charset="0"/>
              <a:ea typeface="Symbol" panose="05050102010706020507" pitchFamily="18" charset="2"/>
              <a:cs typeface="Symbol" panose="05050102010706020507" pitchFamily="18" charset="2"/>
            </a:endParaRPr>
          </a:p>
          <a:p>
            <a:pPr marL="804863" marR="0" lvl="4">
              <a:spcBef>
                <a:spcPts val="210"/>
              </a:spcBef>
              <a:spcAft>
                <a:spcPts val="0"/>
              </a:spcAft>
              <a:buSzPts val="1100"/>
              <a:buFont typeface="Symbol" panose="05050102010706020507" pitchFamily="18" charset="2"/>
              <a:buChar char=""/>
              <a:tabLst>
                <a:tab pos="685800" algn="l"/>
              </a:tabLst>
            </a:pPr>
            <a:r>
              <a:rPr lang="en-US" sz="1100" spc="-10" dirty="0">
                <a:effectLst/>
                <a:latin typeface="Calibri" panose="020F0502020204030204" pitchFamily="34" charset="0"/>
                <a:ea typeface="Symbol" panose="05050102010706020507" pitchFamily="18" charset="2"/>
                <a:cs typeface="Symbol" panose="05050102010706020507" pitchFamily="18" charset="2"/>
              </a:rPr>
              <a:t>Demonstrate</a:t>
            </a:r>
            <a:r>
              <a:rPr lang="en-US" sz="1100" spc="-2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equivalent</a:t>
            </a:r>
            <a:r>
              <a:rPr lang="en-US" sz="1100" spc="-1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performance</a:t>
            </a:r>
            <a:r>
              <a:rPr lang="en-US" sz="1100" spc="-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to</a:t>
            </a:r>
            <a:r>
              <a:rPr lang="en-US" sz="1100" spc="1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primary</a:t>
            </a:r>
            <a:r>
              <a:rPr lang="en-US" sz="1100" spc="-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system</a:t>
            </a:r>
            <a:endParaRPr lang="en-US" sz="1100" spc="0" dirty="0">
              <a:effectLst/>
              <a:latin typeface="Calibri" panose="020F0502020204030204" pitchFamily="34" charset="0"/>
              <a:ea typeface="Symbol" panose="05050102010706020507" pitchFamily="18" charset="2"/>
              <a:cs typeface="Symbol" panose="05050102010706020507" pitchFamily="18" charset="2"/>
            </a:endParaRPr>
          </a:p>
          <a:p>
            <a:pPr marL="804863" marR="0" lvl="4">
              <a:spcBef>
                <a:spcPts val="205"/>
              </a:spcBef>
              <a:spcAft>
                <a:spcPts val="0"/>
              </a:spcAft>
              <a:buSzPts val="1100"/>
              <a:buFont typeface="Symbol" panose="05050102010706020507" pitchFamily="18" charset="2"/>
              <a:buChar char=""/>
              <a:tabLst>
                <a:tab pos="685800" algn="l"/>
              </a:tabLst>
            </a:pPr>
            <a:r>
              <a:rPr lang="en-US" sz="1100" spc="-10" dirty="0">
                <a:effectLst/>
                <a:latin typeface="Calibri" panose="020F0502020204030204" pitchFamily="34" charset="0"/>
                <a:ea typeface="Symbol" panose="05050102010706020507" pitchFamily="18" charset="2"/>
                <a:cs typeface="Symbol" panose="05050102010706020507" pitchFamily="18" charset="2"/>
              </a:rPr>
              <a:t>Identify</a:t>
            </a:r>
            <a:r>
              <a:rPr lang="en-US" sz="1100" spc="-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responses</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to</a:t>
            </a:r>
            <a:r>
              <a:rPr lang="en-US" sz="1100" spc="1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catastrophic</a:t>
            </a:r>
            <a:r>
              <a:rPr lang="en-US" sz="1100" spc="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loss (e.g.,</a:t>
            </a:r>
            <a:r>
              <a:rPr lang="en-US" sz="1100" spc="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natural</a:t>
            </a:r>
            <a:r>
              <a:rPr lang="en-US" sz="1100" spc="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disaster,</a:t>
            </a:r>
            <a:r>
              <a:rPr lang="en-US" sz="1100" spc="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power</a:t>
            </a:r>
            <a:r>
              <a:rPr lang="en-US" sz="1100" spc="0"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surge,</a:t>
            </a:r>
            <a:r>
              <a:rPr lang="en-US" sz="1100" spc="1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building</a:t>
            </a:r>
            <a:r>
              <a:rPr lang="en-US" sz="1100" spc="25" dirty="0">
                <a:effectLst/>
                <a:latin typeface="Calibri" panose="020F0502020204030204" pitchFamily="34" charset="0"/>
                <a:ea typeface="Symbol" panose="05050102010706020507" pitchFamily="18" charset="2"/>
                <a:cs typeface="Symbol" panose="05050102010706020507" pitchFamily="18" charset="2"/>
              </a:rPr>
              <a:t> </a:t>
            </a:r>
            <a:r>
              <a:rPr lang="en-US" sz="1100" spc="-10" dirty="0">
                <a:effectLst/>
                <a:latin typeface="Calibri" panose="020F0502020204030204" pitchFamily="34" charset="0"/>
                <a:ea typeface="Symbol" panose="05050102010706020507" pitchFamily="18" charset="2"/>
                <a:cs typeface="Symbol" panose="05050102010706020507" pitchFamily="18" charset="2"/>
              </a:rPr>
              <a:t>fire).</a:t>
            </a:r>
            <a:endParaRPr lang="en-US" sz="1100" spc="0" dirty="0">
              <a:effectLst/>
              <a:latin typeface="Calibri" panose="020F0502020204030204" pitchFamily="34" charset="0"/>
              <a:ea typeface="Symbol" panose="05050102010706020507" pitchFamily="18" charset="2"/>
              <a:cs typeface="Symbol" panose="05050102010706020507" pitchFamily="18" charset="2"/>
            </a:endParaRPr>
          </a:p>
          <a:p>
            <a:pPr marL="804863" marR="207010" lvl="3" indent="-457200">
              <a:lnSpc>
                <a:spcPct val="115000"/>
              </a:lnSpc>
              <a:spcBef>
                <a:spcPts val="455"/>
              </a:spcBef>
              <a:spcAft>
                <a:spcPts val="0"/>
              </a:spcAft>
              <a:buSzPts val="1100"/>
              <a:buFont typeface="Calibri" panose="020F0502020204030204" pitchFamily="34" charset="0"/>
              <a:buAutoNum type="alphaLcParenBoth"/>
              <a:tabLst>
                <a:tab pos="347663" algn="l"/>
              </a:tabLst>
            </a:pPr>
            <a:r>
              <a:rPr lang="en-US" sz="1100" spc="-10" dirty="0">
                <a:effectLst/>
                <a:latin typeface="Calibri" panose="020F0502020204030204" pitchFamily="34" charset="0"/>
                <a:ea typeface="Calibri" panose="020F0502020204030204" pitchFamily="34" charset="0"/>
              </a:rPr>
              <a:t>Programs</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that</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utilize</a:t>
            </a:r>
            <a:r>
              <a:rPr lang="en-US" sz="1100" spc="-2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backup</a:t>
            </a:r>
            <a:r>
              <a:rPr lang="en-US" sz="1100" spc="-3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service</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providers</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shall</a:t>
            </a:r>
            <a:r>
              <a:rPr lang="en-US" sz="1100" spc="-2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have</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a:t>
            </a:r>
            <a:r>
              <a:rPr lang="en-US" sz="1100" spc="-3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documented</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agreement</a:t>
            </a:r>
            <a:r>
              <a:rPr lang="en-US" sz="1100" spc="-2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in</a:t>
            </a:r>
            <a:r>
              <a:rPr lang="en-US" sz="1100" spc="-3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place</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that includes processing equipment types, dosimeter types, accredited categories, and number of expected measurements. Backup service providers shall:</a:t>
            </a:r>
          </a:p>
          <a:p>
            <a:pPr marL="804863" marR="245110" lvl="4">
              <a:lnSpc>
                <a:spcPct val="113000"/>
              </a:lnSpc>
              <a:spcBef>
                <a:spcPts val="605"/>
              </a:spcBef>
              <a:spcAft>
                <a:spcPts val="0"/>
              </a:spcAft>
              <a:buSzPts val="1100"/>
              <a:buFont typeface="Symbol" panose="05050102010706020507" pitchFamily="18" charset="2"/>
              <a:buChar char=""/>
              <a:tabLst>
                <a:tab pos="625475" algn="l"/>
              </a:tabLst>
            </a:pPr>
            <a:r>
              <a:rPr lang="en-US" sz="1100" spc="0" dirty="0">
                <a:effectLst/>
                <a:latin typeface="Calibri" panose="020F0502020204030204" pitchFamily="34" charset="0"/>
                <a:ea typeface="Symbol" panose="05050102010706020507" pitchFamily="18" charset="2"/>
                <a:cs typeface="Symbol" panose="05050102010706020507" pitchFamily="18" charset="2"/>
              </a:rPr>
              <a:t>Maintain</a:t>
            </a:r>
            <a:r>
              <a:rPr lang="en-US" sz="1100" spc="-3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DOELAP</a:t>
            </a:r>
            <a:r>
              <a:rPr lang="en-US" sz="1100" spc="-3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accreditation</a:t>
            </a:r>
            <a:r>
              <a:rPr lang="en-US" sz="1100" spc="-5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or</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vendor</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qualification</a:t>
            </a:r>
            <a:r>
              <a:rPr lang="en-US" sz="1100" spc="-3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per</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DOE-STD-1111,</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i="1" spc="0" dirty="0">
                <a:effectLst/>
                <a:latin typeface="Calibri" panose="020F0502020204030204" pitchFamily="34" charset="0"/>
                <a:ea typeface="Symbol" panose="05050102010706020507" pitchFamily="18" charset="2"/>
                <a:cs typeface="Symbol" panose="05050102010706020507" pitchFamily="18" charset="2"/>
              </a:rPr>
              <a:t>Department</a:t>
            </a:r>
            <a:r>
              <a:rPr lang="en-US" sz="1100" i="1" spc="-30" dirty="0">
                <a:effectLst/>
                <a:latin typeface="Calibri" panose="020F0502020204030204" pitchFamily="34" charset="0"/>
                <a:ea typeface="Symbol" panose="05050102010706020507" pitchFamily="18" charset="2"/>
                <a:cs typeface="Symbol" panose="05050102010706020507" pitchFamily="18" charset="2"/>
              </a:rPr>
              <a:t> </a:t>
            </a:r>
            <a:r>
              <a:rPr lang="en-US" sz="1100" i="1" spc="0" dirty="0">
                <a:effectLst/>
                <a:latin typeface="Calibri" panose="020F0502020204030204" pitchFamily="34" charset="0"/>
                <a:ea typeface="Symbol" panose="05050102010706020507" pitchFamily="18" charset="2"/>
                <a:cs typeface="Symbol" panose="05050102010706020507" pitchFamily="18" charset="2"/>
              </a:rPr>
              <a:t>of Energy Laboratory Accreditation Program Administration</a:t>
            </a:r>
            <a:endParaRPr lang="en-US" sz="1100" spc="0" dirty="0">
              <a:effectLst/>
              <a:latin typeface="Calibri" panose="020F0502020204030204" pitchFamily="34" charset="0"/>
              <a:ea typeface="Symbol" panose="05050102010706020507" pitchFamily="18" charset="2"/>
              <a:cs typeface="Symbol" panose="05050102010706020507" pitchFamily="18" charset="2"/>
            </a:endParaRPr>
          </a:p>
          <a:p>
            <a:pPr marL="804863" marR="411480" lvl="4">
              <a:lnSpc>
                <a:spcPct val="113000"/>
              </a:lnSpc>
              <a:spcBef>
                <a:spcPts val="20"/>
              </a:spcBef>
              <a:spcAft>
                <a:spcPts val="0"/>
              </a:spcAft>
              <a:buSzPts val="1100"/>
              <a:buFont typeface="Symbol" panose="05050102010706020507" pitchFamily="18" charset="2"/>
              <a:buChar char=""/>
              <a:tabLst>
                <a:tab pos="347663" algn="l"/>
              </a:tabLst>
            </a:pPr>
            <a:r>
              <a:rPr lang="en-US" sz="1100" spc="0" dirty="0">
                <a:effectLst/>
                <a:latin typeface="Calibri" panose="020F0502020204030204" pitchFamily="34" charset="0"/>
                <a:ea typeface="Symbol" panose="05050102010706020507" pitchFamily="18" charset="2"/>
                <a:cs typeface="Symbol" panose="05050102010706020507" pitchFamily="18" charset="2"/>
              </a:rPr>
              <a:t>Have</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demonstrated</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acceptable</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performance</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in</a:t>
            </a:r>
            <a:r>
              <a:rPr lang="en-US" sz="1100" spc="-6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all</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accredited</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categories</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identified</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in</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the </a:t>
            </a:r>
            <a:r>
              <a:rPr lang="en-US" sz="1100" spc="-10" dirty="0">
                <a:effectLst/>
                <a:latin typeface="Calibri" panose="020F0502020204030204" pitchFamily="34" charset="0"/>
                <a:ea typeface="Symbol" panose="05050102010706020507" pitchFamily="18" charset="2"/>
                <a:cs typeface="Symbol" panose="05050102010706020507" pitchFamily="18" charset="2"/>
              </a:rPr>
              <a:t>agreement</a:t>
            </a:r>
            <a:endParaRPr lang="en-US" sz="1100" spc="0" dirty="0">
              <a:effectLst/>
              <a:latin typeface="Calibri" panose="020F0502020204030204" pitchFamily="34" charset="0"/>
              <a:ea typeface="Symbol" panose="05050102010706020507" pitchFamily="18" charset="2"/>
              <a:cs typeface="Symbol" panose="05050102010706020507" pitchFamily="18" charset="2"/>
            </a:endParaRPr>
          </a:p>
          <a:p>
            <a:pPr marL="804863" marR="242570" lvl="4">
              <a:lnSpc>
                <a:spcPct val="113000"/>
              </a:lnSpc>
              <a:spcBef>
                <a:spcPts val="25"/>
              </a:spcBef>
              <a:spcAft>
                <a:spcPts val="0"/>
              </a:spcAft>
              <a:buSzPts val="1100"/>
              <a:buFont typeface="Symbol" panose="05050102010706020507" pitchFamily="18" charset="2"/>
              <a:buChar char=""/>
              <a:tabLst>
                <a:tab pos="347663" algn="l"/>
              </a:tabLst>
            </a:pPr>
            <a:r>
              <a:rPr lang="en-US" sz="1100" spc="0" dirty="0">
                <a:effectLst/>
                <a:latin typeface="Calibri" panose="020F0502020204030204" pitchFamily="34" charset="0"/>
                <a:ea typeface="Symbol" panose="05050102010706020507" pitchFamily="18" charset="2"/>
                <a:cs typeface="Symbol" panose="05050102010706020507" pitchFamily="18" charset="2"/>
              </a:rPr>
              <a:t>Perform</a:t>
            </a:r>
            <a:r>
              <a:rPr lang="en-US" sz="1100" spc="-3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blind</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testing</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of</a:t>
            </a:r>
            <a:r>
              <a:rPr lang="en-US" sz="1100" spc="-4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all</a:t>
            </a:r>
            <a:r>
              <a:rPr lang="en-US" sz="1100" spc="-4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relevant</a:t>
            </a:r>
            <a:r>
              <a:rPr lang="en-US" sz="1100" spc="-2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categories</a:t>
            </a:r>
            <a:r>
              <a:rPr lang="en-US" sz="1100" spc="-2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at</a:t>
            </a:r>
            <a:r>
              <a:rPr lang="en-US" sz="1100" spc="-1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a:t>
            </a:r>
            <a:r>
              <a:rPr lang="en-US" sz="1100" spc="-1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defined</a:t>
            </a:r>
            <a:r>
              <a:rPr lang="en-US" sz="1100" spc="-2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frequency</a:t>
            </a:r>
            <a:r>
              <a:rPr lang="en-US" sz="1100" spc="-2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after</a:t>
            </a:r>
            <a:r>
              <a:rPr lang="en-US" sz="1100" spc="-25"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establishing</a:t>
            </a:r>
            <a:r>
              <a:rPr lang="en-US" sz="1100" spc="-20" dirty="0">
                <a:effectLst/>
                <a:latin typeface="Calibri" panose="020F0502020204030204" pitchFamily="34" charset="0"/>
                <a:ea typeface="Symbol" panose="05050102010706020507" pitchFamily="18" charset="2"/>
                <a:cs typeface="Symbol" panose="05050102010706020507" pitchFamily="18" charset="2"/>
              </a:rPr>
              <a:t> </a:t>
            </a:r>
            <a:r>
              <a:rPr lang="en-US" sz="1100" spc="0" dirty="0">
                <a:effectLst/>
                <a:latin typeface="Calibri" panose="020F0502020204030204" pitchFamily="34" charset="0"/>
                <a:ea typeface="Symbol" panose="05050102010706020507" pitchFamily="18" charset="2"/>
                <a:cs typeface="Symbol" panose="05050102010706020507" pitchFamily="18" charset="2"/>
              </a:rPr>
              <a:t>the </a:t>
            </a:r>
            <a:r>
              <a:rPr lang="en-US" sz="1100" spc="-10" dirty="0">
                <a:effectLst/>
                <a:latin typeface="Calibri" panose="020F0502020204030204" pitchFamily="34" charset="0"/>
                <a:ea typeface="Symbol" panose="05050102010706020507" pitchFamily="18" charset="2"/>
                <a:cs typeface="Symbol" panose="05050102010706020507" pitchFamily="18" charset="2"/>
              </a:rPr>
              <a:t>agreement.</a:t>
            </a:r>
            <a:endParaRPr lang="en-US" sz="1100" spc="0" dirty="0">
              <a:effectLst/>
              <a:latin typeface="Calibri" panose="020F0502020204030204" pitchFamily="34" charset="0"/>
              <a:ea typeface="Symbol" panose="05050102010706020507" pitchFamily="18" charset="2"/>
              <a:cs typeface="Symbol" panose="05050102010706020507" pitchFamily="18" charset="2"/>
            </a:endParaRPr>
          </a:p>
          <a:p>
            <a:pPr marL="804863" marR="307340" lvl="3" indent="-457200">
              <a:lnSpc>
                <a:spcPct val="115000"/>
              </a:lnSpc>
              <a:spcBef>
                <a:spcPts val="620"/>
              </a:spcBef>
              <a:spcAft>
                <a:spcPts val="0"/>
              </a:spcAft>
              <a:buSzPts val="1100"/>
              <a:buFont typeface="Calibri" panose="020F0502020204030204" pitchFamily="34" charset="0"/>
              <a:buAutoNum type="alphaLcParenBoth"/>
              <a:tabLst>
                <a:tab pos="528320" algn="l"/>
                <a:tab pos="533400" algn="l"/>
              </a:tabLst>
            </a:pPr>
            <a:r>
              <a:rPr lang="en-US" sz="1100" spc="-10" dirty="0">
                <a:effectLst/>
                <a:latin typeface="Calibri" panose="020F0502020204030204" pitchFamily="34" charset="0"/>
                <a:ea typeface="Calibri" panose="020F0502020204030204" pitchFamily="34" charset="0"/>
              </a:rPr>
              <a:t>Duplicate</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measurement</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systems and</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backup</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service</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provider capabilities shall be</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exercised</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at a frequency identified in the QAP to ensure dosimetry results are accurate, repeatable, and verifiable.</a:t>
            </a:r>
          </a:p>
          <a:p>
            <a:pPr marL="804863" marR="485775" lvl="3" indent="-457200">
              <a:lnSpc>
                <a:spcPct val="113000"/>
              </a:lnSpc>
              <a:spcBef>
                <a:spcPts val="615"/>
              </a:spcBef>
              <a:spcAft>
                <a:spcPts val="0"/>
              </a:spcAft>
              <a:buSzPts val="1100"/>
              <a:buFont typeface="Calibri" panose="020F0502020204030204" pitchFamily="34" charset="0"/>
              <a:buAutoNum type="alphaLcParenBoth"/>
              <a:tabLst>
                <a:tab pos="528320" algn="l"/>
                <a:tab pos="533400" algn="l"/>
              </a:tabLst>
            </a:pPr>
            <a:r>
              <a:rPr lang="en-US" sz="1100" spc="-10" dirty="0">
                <a:effectLst/>
                <a:latin typeface="Calibri" panose="020F0502020204030204" pitchFamily="34" charset="0"/>
                <a:ea typeface="Calibri" panose="020F0502020204030204" pitchFamily="34" charset="0"/>
              </a:rPr>
              <a:t>In</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the</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event</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backup</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service</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provider</a:t>
            </a:r>
            <a:r>
              <a:rPr lang="en-US" sz="1100" spc="-3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is</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required,</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the program</a:t>
            </a:r>
            <a:r>
              <a:rPr lang="en-US" sz="1100" spc="-4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will</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notify</a:t>
            </a:r>
            <a:r>
              <a:rPr lang="en-US" sz="1100" spc="-3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the</a:t>
            </a:r>
            <a:r>
              <a:rPr lang="en-US" sz="1100" spc="-3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DOELAP</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Senior Technical Manager prior to sending personnel dosimeters to the backup service provider.</a:t>
            </a:r>
          </a:p>
          <a:p>
            <a:endParaRPr lang="en-US" dirty="0"/>
          </a:p>
        </p:txBody>
      </p:sp>
    </p:spTree>
    <p:extLst>
      <p:ext uri="{BB962C8B-B14F-4D97-AF65-F5344CB8AC3E}">
        <p14:creationId xmlns:p14="http://schemas.microsoft.com/office/powerpoint/2010/main" val="820148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87ACE-C0C9-F61F-F8CB-598C9E5C57E6}"/>
              </a:ext>
            </a:extLst>
          </p:cNvPr>
          <p:cNvSpPr>
            <a:spLocks noGrp="1"/>
          </p:cNvSpPr>
          <p:nvPr>
            <p:ph type="title"/>
          </p:nvPr>
        </p:nvSpPr>
        <p:spPr/>
        <p:txBody>
          <a:bodyPr/>
          <a:lstStyle/>
          <a:p>
            <a:r>
              <a:rPr lang="en-US" dirty="0"/>
              <a:t>DOE-STD-1095-20XX Revision Continuation of Accredited Activities </a:t>
            </a:r>
          </a:p>
        </p:txBody>
      </p:sp>
      <p:sp>
        <p:nvSpPr>
          <p:cNvPr id="3" name="Content Placeholder 2">
            <a:extLst>
              <a:ext uri="{FF2B5EF4-FFF2-40B4-BE49-F238E27FC236}">
                <a16:creationId xmlns:a16="http://schemas.microsoft.com/office/drawing/2014/main" id="{7B79FEF5-2FF4-4771-6490-102A13CC338E}"/>
              </a:ext>
            </a:extLst>
          </p:cNvPr>
          <p:cNvSpPr>
            <a:spLocks noGrp="1"/>
          </p:cNvSpPr>
          <p:nvPr>
            <p:ph idx="1"/>
          </p:nvPr>
        </p:nvSpPr>
        <p:spPr/>
        <p:txBody>
          <a:bodyPr/>
          <a:lstStyle/>
          <a:p>
            <a:pPr marR="0" lvl="2" indent="-795338">
              <a:spcBef>
                <a:spcPts val="1210"/>
              </a:spcBef>
              <a:spcAft>
                <a:spcPts val="0"/>
              </a:spcAft>
              <a:buSzPts val="1100"/>
              <a:buNone/>
              <a:tabLst>
                <a:tab pos="532765" algn="l"/>
              </a:tabLst>
            </a:pPr>
            <a:r>
              <a:rPr lang="en-US" sz="1100" spc="-30" dirty="0">
                <a:effectLst/>
                <a:latin typeface="Calibri" panose="020F0502020204030204" pitchFamily="34" charset="0"/>
                <a:ea typeface="Calibri Light" panose="020F0302020204030204" pitchFamily="34" charset="0"/>
              </a:rPr>
              <a:t>4.2.2 Unexpected</a:t>
            </a:r>
            <a:r>
              <a:rPr lang="en-US" sz="1100" spc="-45" dirty="0">
                <a:effectLst/>
                <a:latin typeface="Calibri" panose="020F0502020204030204" pitchFamily="34" charset="0"/>
                <a:ea typeface="Calibri Light" panose="020F0302020204030204" pitchFamily="34" charset="0"/>
              </a:rPr>
              <a:t> </a:t>
            </a:r>
            <a:r>
              <a:rPr lang="en-US" sz="1100" spc="-30" dirty="0">
                <a:effectLst/>
                <a:latin typeface="Calibri" panose="020F0502020204030204" pitchFamily="34" charset="0"/>
                <a:ea typeface="Calibri Light" panose="020F0302020204030204" pitchFamily="34" charset="0"/>
              </a:rPr>
              <a:t>Loss</a:t>
            </a:r>
            <a:r>
              <a:rPr lang="en-US" sz="1100" spc="-55" dirty="0">
                <a:effectLst/>
                <a:latin typeface="Calibri" panose="020F0502020204030204" pitchFamily="34" charset="0"/>
                <a:ea typeface="Calibri Light" panose="020F0302020204030204" pitchFamily="34" charset="0"/>
              </a:rPr>
              <a:t> </a:t>
            </a:r>
            <a:r>
              <a:rPr lang="en-US" sz="1100" spc="-30" dirty="0">
                <a:effectLst/>
                <a:latin typeface="Calibri" panose="020F0502020204030204" pitchFamily="34" charset="0"/>
                <a:ea typeface="Calibri Light" panose="020F0302020204030204" pitchFamily="34" charset="0"/>
              </a:rPr>
              <a:t>of</a:t>
            </a:r>
            <a:r>
              <a:rPr lang="en-US" sz="1100" spc="-60" dirty="0">
                <a:effectLst/>
                <a:latin typeface="Calibri" panose="020F0502020204030204" pitchFamily="34" charset="0"/>
                <a:ea typeface="Calibri Light" panose="020F0302020204030204" pitchFamily="34" charset="0"/>
              </a:rPr>
              <a:t> </a:t>
            </a:r>
            <a:r>
              <a:rPr lang="en-US" sz="1100" spc="-30" dirty="0">
                <a:effectLst/>
                <a:latin typeface="Calibri" panose="020F0502020204030204" pitchFamily="34" charset="0"/>
                <a:ea typeface="Calibri Light" panose="020F0302020204030204" pitchFamily="34" charset="0"/>
              </a:rPr>
              <a:t>Key</a:t>
            </a:r>
            <a:r>
              <a:rPr lang="en-US" sz="1100" spc="-35" dirty="0">
                <a:effectLst/>
                <a:latin typeface="Calibri" panose="020F0502020204030204" pitchFamily="34" charset="0"/>
                <a:ea typeface="Calibri Light" panose="020F0302020204030204" pitchFamily="34" charset="0"/>
              </a:rPr>
              <a:t> </a:t>
            </a:r>
            <a:r>
              <a:rPr lang="en-US" sz="1100" spc="-10" dirty="0">
                <a:effectLst/>
                <a:latin typeface="Calibri" panose="020F0502020204030204" pitchFamily="34" charset="0"/>
                <a:ea typeface="Calibri Light" panose="020F0302020204030204" pitchFamily="34" charset="0"/>
              </a:rPr>
              <a:t>Personnel</a:t>
            </a:r>
            <a:endParaRPr lang="en-US" sz="1100" spc="-30" dirty="0">
              <a:effectLst/>
              <a:latin typeface="Calibri" panose="020F0502020204030204" pitchFamily="34" charset="0"/>
              <a:ea typeface="Calibri Light" panose="020F0302020204030204" pitchFamily="34" charset="0"/>
            </a:endParaRPr>
          </a:p>
          <a:p>
            <a:pPr marL="804863" marR="352425" lvl="3" indent="-457200" algn="just">
              <a:lnSpc>
                <a:spcPct val="115000"/>
              </a:lnSpc>
              <a:spcBef>
                <a:spcPts val="805"/>
              </a:spcBef>
              <a:spcAft>
                <a:spcPts val="0"/>
              </a:spcAft>
              <a:buSzPts val="1100"/>
              <a:buFont typeface="Calibri" panose="020F0502020204030204" pitchFamily="34" charset="0"/>
              <a:buAutoNum type="alphaLcParenBoth"/>
              <a:tabLst>
                <a:tab pos="528638" algn="l"/>
                <a:tab pos="533400" algn="l"/>
                <a:tab pos="685800" algn="l"/>
              </a:tabLst>
            </a:pPr>
            <a:r>
              <a:rPr lang="en-US" sz="1100" spc="-10" dirty="0">
                <a:effectLst/>
                <a:latin typeface="Calibri" panose="020F0502020204030204" pitchFamily="34" charset="0"/>
                <a:ea typeface="Calibri" panose="020F0502020204030204" pitchFamily="34" charset="0"/>
              </a:rPr>
              <a:t>Key personnel</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are</a:t>
            </a:r>
            <a:r>
              <a:rPr lang="en-US" sz="1100" spc="-2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those who have assigned</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duties</a:t>
            </a:r>
            <a:r>
              <a:rPr lang="en-US" sz="1100" spc="-1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and</a:t>
            </a:r>
            <a:r>
              <a:rPr lang="en-US" sz="1100" spc="-2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functions necessary to implement</a:t>
            </a:r>
            <a:r>
              <a:rPr lang="en-US" sz="1100" spc="-2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the accredited program defined by this standard.</a:t>
            </a:r>
          </a:p>
          <a:p>
            <a:pPr marL="804863" marR="205105" lvl="3" indent="-457200" algn="just">
              <a:lnSpc>
                <a:spcPct val="115000"/>
              </a:lnSpc>
              <a:spcBef>
                <a:spcPts val="605"/>
              </a:spcBef>
              <a:spcAft>
                <a:spcPts val="0"/>
              </a:spcAft>
              <a:buSzPts val="1100"/>
              <a:buFont typeface="Calibri" panose="020F0502020204030204" pitchFamily="34" charset="0"/>
              <a:buAutoNum type="alphaLcParenBoth"/>
              <a:tabLst>
                <a:tab pos="528638" algn="l"/>
                <a:tab pos="533400" algn="l"/>
                <a:tab pos="685800" algn="l"/>
              </a:tabLst>
            </a:pPr>
            <a:r>
              <a:rPr lang="en-US" sz="1100" spc="-10" dirty="0">
                <a:effectLst/>
                <a:latin typeface="Calibri" panose="020F0502020204030204" pitchFamily="34" charset="0"/>
                <a:ea typeface="Calibri" panose="020F0502020204030204" pitchFamily="34" charset="0"/>
              </a:rPr>
              <a:t>A plan shall identify key personnel and document methods for mitigation of the loss, until qualified</a:t>
            </a:r>
            <a:r>
              <a:rPr lang="en-US" sz="1100" spc="-6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replacements</a:t>
            </a:r>
            <a:r>
              <a:rPr lang="en-US" sz="1100" spc="-6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can</a:t>
            </a:r>
            <a:r>
              <a:rPr lang="en-US" sz="1100" spc="-6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be</a:t>
            </a:r>
            <a:r>
              <a:rPr lang="en-US" sz="1100" spc="-6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established.</a:t>
            </a:r>
            <a:r>
              <a:rPr lang="en-US" sz="1100" spc="-6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Examples</a:t>
            </a:r>
            <a:r>
              <a:rPr lang="en-US" sz="1100" spc="-6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may</a:t>
            </a:r>
            <a:r>
              <a:rPr lang="en-US" sz="1100" spc="-6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include</a:t>
            </a:r>
            <a:r>
              <a:rPr lang="en-US" sz="1100" spc="-6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staff</a:t>
            </a:r>
            <a:r>
              <a:rPr lang="en-US" sz="1100" spc="-60"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reassignment</a:t>
            </a:r>
            <a:r>
              <a:rPr lang="en-US" sz="1100" spc="-65" dirty="0">
                <a:effectLst/>
                <a:latin typeface="Calibri" panose="020F0502020204030204" pitchFamily="34" charset="0"/>
                <a:ea typeface="Calibri" panose="020F0502020204030204" pitchFamily="34" charset="0"/>
              </a:rPr>
              <a:t> </a:t>
            </a:r>
            <a:r>
              <a:rPr lang="en-US" sz="1100" spc="-10" dirty="0">
                <a:effectLst/>
                <a:latin typeface="Calibri" panose="020F0502020204030204" pitchFamily="34" charset="0"/>
                <a:ea typeface="Calibri" panose="020F0502020204030204" pitchFamily="34" charset="0"/>
              </a:rPr>
              <a:t>(permanent or temporary), consultant agreement, or corporate reach back program.</a:t>
            </a:r>
          </a:p>
          <a:p>
            <a:endParaRPr lang="en-US" dirty="0"/>
          </a:p>
        </p:txBody>
      </p:sp>
    </p:spTree>
    <p:extLst>
      <p:ext uri="{BB962C8B-B14F-4D97-AF65-F5344CB8AC3E}">
        <p14:creationId xmlns:p14="http://schemas.microsoft.com/office/powerpoint/2010/main" val="255616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C8ADB-CA09-719E-0278-79AD785B5F63}"/>
              </a:ext>
            </a:extLst>
          </p:cNvPr>
          <p:cNvSpPr>
            <a:spLocks noGrp="1"/>
          </p:cNvSpPr>
          <p:nvPr>
            <p:ph type="title"/>
          </p:nvPr>
        </p:nvSpPr>
        <p:spPr/>
        <p:txBody>
          <a:bodyPr/>
          <a:lstStyle/>
          <a:p>
            <a:r>
              <a:rPr lang="en-US" dirty="0"/>
              <a:t>Continuity and Radiobioassay</a:t>
            </a:r>
          </a:p>
        </p:txBody>
      </p:sp>
      <p:sp>
        <p:nvSpPr>
          <p:cNvPr id="3" name="Content Placeholder 2">
            <a:extLst>
              <a:ext uri="{FF2B5EF4-FFF2-40B4-BE49-F238E27FC236}">
                <a16:creationId xmlns:a16="http://schemas.microsoft.com/office/drawing/2014/main" id="{FA73E5BB-1E50-B6AC-22C2-43A200AF96C7}"/>
              </a:ext>
            </a:extLst>
          </p:cNvPr>
          <p:cNvSpPr>
            <a:spLocks noGrp="1"/>
          </p:cNvSpPr>
          <p:nvPr>
            <p:ph idx="1"/>
          </p:nvPr>
        </p:nvSpPr>
        <p:spPr/>
        <p:txBody>
          <a:bodyPr/>
          <a:lstStyle/>
          <a:p>
            <a:r>
              <a:rPr lang="en-US" spc="-5" dirty="0">
                <a:effectLst/>
              </a:rPr>
              <a:t>DOE-STD-1112-2019 4.2(h) A program shall have a documented plan for continuity of operations.</a:t>
            </a:r>
            <a:r>
              <a:rPr lang="en-US" spc="200" dirty="0">
                <a:effectLst/>
              </a:rPr>
              <a:t> </a:t>
            </a:r>
            <a:r>
              <a:rPr lang="en-US" spc="-5" dirty="0">
                <a:effectLst/>
              </a:rPr>
              <a:t>This includes service</a:t>
            </a:r>
            <a:r>
              <a:rPr lang="en-US" spc="-10" dirty="0">
                <a:effectLst/>
              </a:rPr>
              <a:t> </a:t>
            </a:r>
            <a:r>
              <a:rPr lang="en-US" spc="-5" dirty="0">
                <a:effectLst/>
              </a:rPr>
              <a:t>contracts,</a:t>
            </a:r>
            <a:r>
              <a:rPr lang="en-US" spc="-15" dirty="0">
                <a:effectLst/>
              </a:rPr>
              <a:t> </a:t>
            </a:r>
            <a:r>
              <a:rPr lang="en-US" spc="-5" dirty="0">
                <a:effectLst/>
              </a:rPr>
              <a:t>in-house</a:t>
            </a:r>
            <a:r>
              <a:rPr lang="en-US" spc="-25" dirty="0">
                <a:effectLst/>
              </a:rPr>
              <a:t> </a:t>
            </a:r>
            <a:r>
              <a:rPr lang="en-US" spc="-5" dirty="0">
                <a:effectLst/>
              </a:rPr>
              <a:t>maintenance,</a:t>
            </a:r>
            <a:r>
              <a:rPr lang="en-US" spc="-15" dirty="0">
                <a:effectLst/>
              </a:rPr>
              <a:t> </a:t>
            </a:r>
            <a:r>
              <a:rPr lang="en-US" spc="-5" dirty="0">
                <a:effectLst/>
              </a:rPr>
              <a:t>spare</a:t>
            </a:r>
            <a:r>
              <a:rPr lang="en-US" spc="-10" dirty="0">
                <a:effectLst/>
              </a:rPr>
              <a:t> </a:t>
            </a:r>
            <a:r>
              <a:rPr lang="en-US" spc="-5" dirty="0">
                <a:effectLst/>
              </a:rPr>
              <a:t>parts</a:t>
            </a:r>
            <a:r>
              <a:rPr lang="en-US" spc="-25" dirty="0">
                <a:effectLst/>
              </a:rPr>
              <a:t> </a:t>
            </a:r>
            <a:r>
              <a:rPr lang="en-US" spc="-5" dirty="0">
                <a:effectLst/>
              </a:rPr>
              <a:t>capabilities,</a:t>
            </a:r>
            <a:r>
              <a:rPr lang="en-US" spc="-15" dirty="0">
                <a:effectLst/>
              </a:rPr>
              <a:t> </a:t>
            </a:r>
            <a:r>
              <a:rPr lang="en-US" spc="-5" dirty="0">
                <a:effectLst/>
              </a:rPr>
              <a:t>and</a:t>
            </a:r>
            <a:r>
              <a:rPr lang="en-US" spc="-20" dirty="0">
                <a:effectLst/>
              </a:rPr>
              <a:t> </a:t>
            </a:r>
            <a:r>
              <a:rPr lang="en-US" spc="-5" dirty="0">
                <a:effectLst/>
              </a:rPr>
              <a:t>unexpected</a:t>
            </a:r>
            <a:r>
              <a:rPr lang="en-US" spc="-20" dirty="0">
                <a:effectLst/>
              </a:rPr>
              <a:t> </a:t>
            </a:r>
            <a:r>
              <a:rPr lang="en-US" spc="-5" dirty="0">
                <a:effectLst/>
              </a:rPr>
              <a:t>loss</a:t>
            </a:r>
            <a:r>
              <a:rPr lang="en-US" spc="-25" dirty="0">
                <a:effectLst/>
              </a:rPr>
              <a:t> </a:t>
            </a:r>
            <a:r>
              <a:rPr lang="en-US" spc="-5" dirty="0">
                <a:effectLst/>
              </a:rPr>
              <a:t>of key personnel.</a:t>
            </a:r>
          </a:p>
          <a:p>
            <a:r>
              <a:rPr lang="en-US" spc="-5" dirty="0"/>
              <a:t>DOELAP recognizes that radiobioassay is quite different than external dosimetry</a:t>
            </a:r>
          </a:p>
          <a:p>
            <a:r>
              <a:rPr lang="en-US" spc="-5" dirty="0"/>
              <a:t>There will have to be some parallel to 1095</a:t>
            </a:r>
          </a:p>
        </p:txBody>
      </p:sp>
    </p:spTree>
    <p:extLst>
      <p:ext uri="{BB962C8B-B14F-4D97-AF65-F5344CB8AC3E}">
        <p14:creationId xmlns:p14="http://schemas.microsoft.com/office/powerpoint/2010/main" val="1381392900"/>
      </p:ext>
    </p:extLst>
  </p:cSld>
  <p:clrMapOvr>
    <a:masterClrMapping/>
  </p:clrMapOvr>
</p:sld>
</file>

<file path=ppt/theme/theme1.xml><?xml version="1.0" encoding="utf-8"?>
<a:theme xmlns:a="http://schemas.openxmlformats.org/drawingml/2006/main" name="DOE NE Large">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43909</TotalTime>
  <Words>1783</Words>
  <Application>Microsoft Office PowerPoint</Application>
  <PresentationFormat>On-screen Show (4:3)</PresentationFormat>
  <Paragraphs>94</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Calibri</vt:lpstr>
      <vt:lpstr>Symbol</vt:lpstr>
      <vt:lpstr>Tahoma</vt:lpstr>
      <vt:lpstr>Times New Roman</vt:lpstr>
      <vt:lpstr>Wingdings</vt:lpstr>
      <vt:lpstr>DOE NE Large</vt:lpstr>
      <vt:lpstr> Dosimetry DOELAP Assessor Training  Review of Findings</vt:lpstr>
      <vt:lpstr>Example Findings</vt:lpstr>
      <vt:lpstr>Continuity of Operations</vt:lpstr>
      <vt:lpstr>Continuity – Some History</vt:lpstr>
      <vt:lpstr>Continuity – Root Cause</vt:lpstr>
      <vt:lpstr>Continuity – Root Cause</vt:lpstr>
      <vt:lpstr>DOE-STD-1095-20XX Revision Continuation of Accredited Activities </vt:lpstr>
      <vt:lpstr>DOE-STD-1095-20XX Revision Continuation of Accredited Activities </vt:lpstr>
      <vt:lpstr>Continuity and Radiobioassay</vt:lpstr>
      <vt:lpstr>Continuity – in the meantime…</vt:lpstr>
      <vt:lpstr>PowerPoint Presentation</vt:lpstr>
      <vt:lpstr>4.6(d) Blind Testing Findings</vt:lpstr>
      <vt:lpstr>Blind Testing</vt:lpstr>
      <vt:lpstr>Blind Testing</vt:lpstr>
      <vt:lpstr>Blind Testing - Generalities</vt:lpstr>
      <vt:lpstr>What does DOELAP expect? </vt:lpstr>
    </vt:vector>
  </TitlesOfParts>
  <Company>DOE-ID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DOELAP Assessor Training Session 3 The Assessment Report</dc:title>
  <dc:creator>Guy Backstrom</dc:creator>
  <cp:lastModifiedBy>Bohrer, Steven E</cp:lastModifiedBy>
  <cp:revision>543</cp:revision>
  <cp:lastPrinted>2015-09-30T19:41:49Z</cp:lastPrinted>
  <dcterms:created xsi:type="dcterms:W3CDTF">2009-05-27T18:57:34Z</dcterms:created>
  <dcterms:modified xsi:type="dcterms:W3CDTF">2024-09-06T22:47:43Z</dcterms:modified>
</cp:coreProperties>
</file>